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67" r:id="rId1"/>
  </p:sldMasterIdLst>
  <p:notesMasterIdLst>
    <p:notesMasterId r:id="rId64"/>
  </p:notesMasterIdLst>
  <p:sldIdLst>
    <p:sldId id="669" r:id="rId2"/>
    <p:sldId id="1165" r:id="rId3"/>
    <p:sldId id="930" r:id="rId4"/>
    <p:sldId id="1168" r:id="rId5"/>
    <p:sldId id="1169" r:id="rId6"/>
    <p:sldId id="932" r:id="rId7"/>
    <p:sldId id="933" r:id="rId8"/>
    <p:sldId id="934" r:id="rId9"/>
    <p:sldId id="935" r:id="rId10"/>
    <p:sldId id="936" r:id="rId11"/>
    <p:sldId id="937" r:id="rId12"/>
    <p:sldId id="938" r:id="rId13"/>
    <p:sldId id="1170" r:id="rId14"/>
    <p:sldId id="1171" r:id="rId15"/>
    <p:sldId id="1172" r:id="rId16"/>
    <p:sldId id="1173" r:id="rId17"/>
    <p:sldId id="1174" r:id="rId18"/>
    <p:sldId id="1175" r:id="rId19"/>
    <p:sldId id="1176" r:id="rId20"/>
    <p:sldId id="1177" r:id="rId21"/>
    <p:sldId id="1178" r:id="rId22"/>
    <p:sldId id="1179" r:id="rId23"/>
    <p:sldId id="1180" r:id="rId24"/>
    <p:sldId id="1181" r:id="rId25"/>
    <p:sldId id="1182" r:id="rId26"/>
    <p:sldId id="1183" r:id="rId27"/>
    <p:sldId id="1185" r:id="rId28"/>
    <p:sldId id="1186" r:id="rId29"/>
    <p:sldId id="1184" r:id="rId30"/>
    <p:sldId id="1187" r:id="rId31"/>
    <p:sldId id="1188" r:id="rId32"/>
    <p:sldId id="1189" r:id="rId33"/>
    <p:sldId id="1190" r:id="rId34"/>
    <p:sldId id="1191" r:id="rId35"/>
    <p:sldId id="1192" r:id="rId36"/>
    <p:sldId id="1193" r:id="rId37"/>
    <p:sldId id="1194" r:id="rId38"/>
    <p:sldId id="1195" r:id="rId39"/>
    <p:sldId id="1196" r:id="rId40"/>
    <p:sldId id="1197" r:id="rId41"/>
    <p:sldId id="1198" r:id="rId42"/>
    <p:sldId id="1199" r:id="rId43"/>
    <p:sldId id="1200" r:id="rId44"/>
    <p:sldId id="951" r:id="rId45"/>
    <p:sldId id="1201" r:id="rId46"/>
    <p:sldId id="1202" r:id="rId47"/>
    <p:sldId id="1204" r:id="rId48"/>
    <p:sldId id="1205" r:id="rId49"/>
    <p:sldId id="1206" r:id="rId50"/>
    <p:sldId id="1207" r:id="rId51"/>
    <p:sldId id="973" r:id="rId52"/>
    <p:sldId id="1208" r:id="rId53"/>
    <p:sldId id="1209" r:id="rId54"/>
    <p:sldId id="1210" r:id="rId55"/>
    <p:sldId id="1211" r:id="rId56"/>
    <p:sldId id="1212" r:id="rId57"/>
    <p:sldId id="1213" r:id="rId58"/>
    <p:sldId id="1214" r:id="rId59"/>
    <p:sldId id="1215" r:id="rId60"/>
    <p:sldId id="1217" r:id="rId61"/>
    <p:sldId id="781" r:id="rId62"/>
    <p:sldId id="1218" r:id="rId63"/>
  </p:sldIdLst>
  <p:sldSz cx="24377650" cy="13716000"/>
  <p:notesSz cx="6858000" cy="9144000"/>
  <p:defaultTextStyle>
    <a:defPPr>
      <a:defRPr lang="en-US"/>
    </a:defPPr>
    <a:lvl1pPr marL="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21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434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2651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6868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1086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112" userDrawn="1">
          <p15:clr>
            <a:srgbClr val="A4A3A4"/>
          </p15:clr>
        </p15:guide>
        <p15:guide id="2" pos="14829" userDrawn="1">
          <p15:clr>
            <a:srgbClr val="A4A3A4"/>
          </p15:clr>
        </p15:guide>
        <p15:guide id="3" pos="527" userDrawn="1">
          <p15:clr>
            <a:srgbClr val="A4A3A4"/>
          </p15:clr>
        </p15:guide>
        <p15:guide id="5" orient="horz" pos="528" userDrawn="1">
          <p15:clr>
            <a:srgbClr val="A4A3A4"/>
          </p15:clr>
        </p15:guide>
        <p15:guide id="41" pos="7678" userDrawn="1">
          <p15:clr>
            <a:srgbClr val="A4A3A4"/>
          </p15:clr>
        </p15:guide>
        <p15:guide id="46" orient="horz" pos="434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ang Shijie" initials="YS" lastIdx="1" clrIdx="0">
    <p:extLst>
      <p:ext uri="{19B8F6BF-5375-455C-9EA6-DF929625EA0E}">
        <p15:presenceInfo xmlns:p15="http://schemas.microsoft.com/office/powerpoint/2012/main" userId="e6ddca09f05e02f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CDC8"/>
    <a:srgbClr val="FF7C80"/>
    <a:srgbClr val="EBF7FF"/>
    <a:srgbClr val="F89387"/>
    <a:srgbClr val="B9D9F3"/>
    <a:srgbClr val="E0A71A"/>
    <a:srgbClr val="BEE2D2"/>
    <a:srgbClr val="8FCFB6"/>
    <a:srgbClr val="EAF1FA"/>
    <a:srgbClr val="FFFD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865" autoAdjust="0"/>
    <p:restoredTop sz="93049" autoAdjust="0"/>
  </p:normalViewPr>
  <p:slideViewPr>
    <p:cSldViewPr snapToGrid="0" snapToObjects="1">
      <p:cViewPr varScale="1">
        <p:scale>
          <a:sx n="74" d="100"/>
          <a:sy n="74" d="100"/>
        </p:scale>
        <p:origin x="232" y="2496"/>
      </p:cViewPr>
      <p:guideLst>
        <p:guide orient="horz" pos="8112"/>
        <p:guide pos="14829"/>
        <p:guide pos="527"/>
        <p:guide orient="horz" pos="528"/>
        <p:guide pos="7678"/>
        <p:guide orient="horz" pos="4344"/>
      </p:guideLst>
    </p:cSldViewPr>
  </p:slideViewPr>
  <p:notesTextViewPr>
    <p:cViewPr>
      <p:scale>
        <a:sx n="75" d="100"/>
        <a:sy n="75" d="100"/>
      </p:scale>
      <p:origin x="0" y="0"/>
    </p:cViewPr>
  </p:notesTextViewPr>
  <p:sorterViewPr>
    <p:cViewPr>
      <p:scale>
        <a:sx n="24" d="100"/>
        <a:sy n="24" d="100"/>
      </p:scale>
      <p:origin x="0" y="0"/>
    </p:cViewPr>
  </p:sorterViewPr>
  <p:notesViewPr>
    <p:cSldViewPr snapToGrid="0" snapToObjects="1" showGuides="1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Lato Regular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Lato Regular" charset="0"/>
              </a:defRPr>
            </a:lvl1pPr>
          </a:lstStyle>
          <a:p>
            <a:fld id="{EFC10EE1-B198-C942-8235-326C972CBB30}" type="datetimeFigureOut">
              <a:rPr lang="en-US" smtClean="0"/>
              <a:pPr/>
              <a:t>4/10/22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Lato Regular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Lato Regular" charset="0"/>
              </a:defRPr>
            </a:lvl1pPr>
          </a:lstStyle>
          <a:p>
            <a:fld id="{006BE02D-20C0-F840-AFAC-BEA99C74FDC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3289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17" rtl="0" eaLnBrk="1" latinLnBrk="0" hangingPunct="1">
      <a:defRPr sz="2400" b="0" i="0" kern="1200">
        <a:solidFill>
          <a:schemeClr val="tx1"/>
        </a:solidFill>
        <a:latin typeface="Lato Regular" charset="0"/>
        <a:ea typeface="+mn-ea"/>
        <a:cs typeface="+mn-cs"/>
      </a:defRPr>
    </a:lvl1pPr>
    <a:lvl2pPr marL="914217" algn="l" defTabSz="914217" rtl="0" eaLnBrk="1" latinLnBrk="0" hangingPunct="1">
      <a:defRPr sz="2400" b="0" i="0" kern="1200">
        <a:solidFill>
          <a:schemeClr val="tx1"/>
        </a:solidFill>
        <a:latin typeface="Lato Regular" charset="0"/>
        <a:ea typeface="+mn-ea"/>
        <a:cs typeface="+mn-cs"/>
      </a:defRPr>
    </a:lvl2pPr>
    <a:lvl3pPr marL="1828434" algn="l" defTabSz="914217" rtl="0" eaLnBrk="1" latinLnBrk="0" hangingPunct="1">
      <a:defRPr sz="2400" b="0" i="0" kern="1200">
        <a:solidFill>
          <a:schemeClr val="tx1"/>
        </a:solidFill>
        <a:latin typeface="Lato Regular" charset="0"/>
        <a:ea typeface="+mn-ea"/>
        <a:cs typeface="+mn-cs"/>
      </a:defRPr>
    </a:lvl3pPr>
    <a:lvl4pPr marL="2742651" algn="l" defTabSz="914217" rtl="0" eaLnBrk="1" latinLnBrk="0" hangingPunct="1">
      <a:defRPr sz="2400" b="0" i="0" kern="1200">
        <a:solidFill>
          <a:schemeClr val="tx1"/>
        </a:solidFill>
        <a:latin typeface="Lato Regular" charset="0"/>
        <a:ea typeface="+mn-ea"/>
        <a:cs typeface="+mn-cs"/>
      </a:defRPr>
    </a:lvl4pPr>
    <a:lvl5pPr marL="3656868" algn="l" defTabSz="914217" rtl="0" eaLnBrk="1" latinLnBrk="0" hangingPunct="1">
      <a:defRPr sz="2400" b="0" i="0" kern="1200">
        <a:solidFill>
          <a:schemeClr val="tx1"/>
        </a:solidFill>
        <a:latin typeface="Lato Regular" charset="0"/>
        <a:ea typeface="+mn-ea"/>
        <a:cs typeface="+mn-cs"/>
      </a:defRPr>
    </a:lvl5pPr>
    <a:lvl6pPr marL="4571086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D8A9B0-80EF-A34D-B345-E2DEC5501E01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22081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Share capital </a:t>
            </a:r>
          </a:p>
          <a:p>
            <a:r>
              <a:rPr lang="en-US" b="1" dirty="0"/>
              <a:t>Share premium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08796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Ordinary</a:t>
            </a:r>
          </a:p>
          <a:p>
            <a:r>
              <a:rPr lang="en-US" altLang="zh-CN" dirty="0"/>
              <a:t>share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90833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Companies generally use </a:t>
            </a:r>
            <a:r>
              <a:rPr lang="en-US" b="1" dirty="0"/>
              <a:t>cost </a:t>
            </a:r>
            <a:r>
              <a:rPr lang="en-US" dirty="0"/>
              <a:t>method</a:t>
            </a:r>
          </a:p>
          <a:p>
            <a:r>
              <a:rPr lang="en-US" dirty="0"/>
              <a:t>Debit </a:t>
            </a:r>
            <a:r>
              <a:rPr lang="en-US" b="1" dirty="0"/>
              <a:t>Treasury Shares </a:t>
            </a:r>
            <a:r>
              <a:rPr lang="en-US" dirty="0"/>
              <a:t>for price paid to reacquire shares</a:t>
            </a:r>
          </a:p>
          <a:p>
            <a:r>
              <a:rPr lang="en-US" dirty="0"/>
              <a:t>Treasury shares is a contra equity account</a:t>
            </a:r>
          </a:p>
          <a:p>
            <a:r>
              <a:rPr lang="en-US" dirty="0"/>
              <a:t>Reduces equity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40430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32655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Companies generally use </a:t>
            </a:r>
            <a:r>
              <a:rPr lang="en-US" b="1" dirty="0"/>
              <a:t>cost </a:t>
            </a:r>
            <a:r>
              <a:rPr lang="en-US" dirty="0"/>
              <a:t>method</a:t>
            </a:r>
          </a:p>
          <a:p>
            <a:r>
              <a:rPr lang="en-US" dirty="0"/>
              <a:t>Debit </a:t>
            </a:r>
            <a:r>
              <a:rPr lang="en-US" b="1" dirty="0"/>
              <a:t>Treasury Shares </a:t>
            </a:r>
            <a:r>
              <a:rPr lang="en-US" dirty="0"/>
              <a:t>for price paid to reacquire shares</a:t>
            </a:r>
          </a:p>
          <a:p>
            <a:r>
              <a:rPr lang="en-US" dirty="0"/>
              <a:t>Treasury shares is a contra equity account</a:t>
            </a:r>
          </a:p>
          <a:p>
            <a:r>
              <a:rPr lang="en-US" dirty="0"/>
              <a:t>Reduces equity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37286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tx2"/>
                </a:solidFill>
              </a:rPr>
              <a:t>Resold shares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78943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endParaRPr lang="en-US" sz="4800" dirty="0">
              <a:solidFill>
                <a:srgbClr val="00B05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77911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2400" dirty="0"/>
              <a:t>Accounting based on assumption that a small share dividend will have little effect on market price of outstanding shares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74881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Share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054372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74675" lvl="1" indent="-346075">
              <a:lnSpc>
                <a:spcPct val="100000"/>
              </a:lnSpc>
              <a:spcBef>
                <a:spcPts val="1200"/>
              </a:spcBef>
              <a:buClr>
                <a:srgbClr val="990000"/>
              </a:buClr>
            </a:pPr>
            <a:r>
              <a:rPr lang="en-US" altLang="en-US" sz="2400" dirty="0">
                <a:cs typeface="Times New Roman" pitchFamily="18" charset="0"/>
              </a:rPr>
              <a:t>Reduction in par or stated value per share</a:t>
            </a:r>
          </a:p>
          <a:p>
            <a:pPr marL="574675" lvl="1" indent="-346075">
              <a:lnSpc>
                <a:spcPct val="100000"/>
              </a:lnSpc>
              <a:spcBef>
                <a:spcPts val="1200"/>
              </a:spcBef>
              <a:buClr>
                <a:srgbClr val="990000"/>
              </a:buClr>
            </a:pPr>
            <a:r>
              <a:rPr lang="en-US" altLang="en-US" sz="2400" dirty="0">
                <a:cs typeface="Times New Roman" pitchFamily="18" charset="0"/>
              </a:rPr>
              <a:t>Increase in number of shares outstanding</a:t>
            </a:r>
          </a:p>
          <a:p>
            <a:pPr marL="574675" lvl="1" indent="-346075">
              <a:lnSpc>
                <a:spcPct val="100000"/>
              </a:lnSpc>
              <a:spcBef>
                <a:spcPts val="1200"/>
              </a:spcBef>
              <a:buClr>
                <a:srgbClr val="990000"/>
              </a:buClr>
            </a:pPr>
            <a:r>
              <a:rPr lang="en-US" altLang="en-US" sz="2400" dirty="0">
                <a:cs typeface="Times New Roman" pitchFamily="18" charset="0"/>
              </a:rPr>
              <a:t>Reduces market value of shares</a:t>
            </a:r>
          </a:p>
          <a:p>
            <a:pPr marL="574675" lvl="1" indent="-346075">
              <a:lnSpc>
                <a:spcPct val="100000"/>
              </a:lnSpc>
              <a:spcBef>
                <a:spcPts val="1200"/>
              </a:spcBef>
              <a:buClr>
                <a:srgbClr val="990000"/>
              </a:buClr>
            </a:pPr>
            <a:r>
              <a:rPr lang="en-US" altLang="en-US" sz="2400" dirty="0">
                <a:cs typeface="Times New Roman" pitchFamily="18" charset="0"/>
              </a:rPr>
              <a:t>No journal entry recorded, no </a:t>
            </a:r>
            <a:r>
              <a:rPr lang="en-GB" altLang="en-US" sz="2400" dirty="0">
                <a:cs typeface="Times New Roman" pitchFamily="18" charset="0"/>
              </a:rPr>
              <a:t>effect on the balances in any equity accounts</a:t>
            </a:r>
            <a:endParaRPr lang="en-US" altLang="en-US" dirty="0">
              <a:cs typeface="Times New Roman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34512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dirty="0">
                <a:solidFill>
                  <a:srgbClr val="E0A71A"/>
                </a:solidFill>
              </a:rPr>
              <a:t>Bond issued at a premium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412862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Many companies like their stock to trade under $100 per share—$20 to $40 per share is common. For instance, after a company declares a 2-for-1 stock split with a per share market price of $80, it then has twice the number of shares outstanding, each with an approximate market value reduced to a more marketable trading range of $40.</a:t>
            </a:r>
          </a:p>
          <a:p>
            <a:endParaRPr lang="en-US" dirty="0"/>
          </a:p>
          <a:p>
            <a:r>
              <a:rPr lang="en-US" sz="2400" dirty="0"/>
              <a:t>(and investors usually buy at least 100 shares to reduce trading costs)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/>
              <a:t>Exception: Berkshire Hathaway's "A" share is traded at $330,000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04100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903760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68337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dirty="0"/>
              <a:t>retained earnings restrictions:</a:t>
            </a:r>
            <a:r>
              <a:rPr lang="zh-CN" altLang="en-US" sz="2400" b="1" dirty="0"/>
              <a:t> </a:t>
            </a:r>
            <a:r>
              <a:rPr lang="en-US" sz="2400" dirty="0"/>
              <a:t>These make a portion of the retained earnings balance currently unavailable for dividends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179514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678969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800" b="1" i="0" u="none" strike="noStrike" baseline="0" dirty="0">
              <a:solidFill>
                <a:srgbClr val="06749D"/>
              </a:solidFill>
              <a:latin typeface="STIX-Bold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680954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1" dirty="0"/>
              <a:t>Share capital </a:t>
            </a:r>
          </a:p>
          <a:p>
            <a:r>
              <a:rPr lang="en-US" sz="1800" b="1" dirty="0"/>
              <a:t>Share premium</a:t>
            </a:r>
            <a:endParaRPr lang="en-US" sz="1800" dirty="0"/>
          </a:p>
          <a:p>
            <a:endParaRPr lang="en-US" sz="1800" b="1" i="0" u="none" strike="noStrike" baseline="0" dirty="0">
              <a:solidFill>
                <a:srgbClr val="06749D"/>
              </a:solidFill>
              <a:latin typeface="STIX-Bold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59833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Market value of equity = $48 billion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Book value of equity (2018) = 43 billion RMB</a:t>
            </a:r>
          </a:p>
          <a:p>
            <a:r>
              <a:rPr lang="en-US" dirty="0"/>
              <a:t>Book value of equity (2017) = 13 billion RMB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81335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Principal = 3,500,000 RMB ; Total Interest Paid = 3,263,952.45 RMB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Interest payment is declining and is based on remaining principal balance</a:t>
            </a:r>
          </a:p>
          <a:p>
            <a:pPr lvl="1"/>
            <a:r>
              <a:rPr lang="en-US" dirty="0"/>
              <a:t>Total interest paid over 30 years = 3,263,952.45 RMB</a:t>
            </a:r>
          </a:p>
          <a:p>
            <a:pPr lvl="1"/>
            <a:r>
              <a:rPr lang="en-US" dirty="0"/>
              <a:t>Total principal paid over 30 years = 3,500,000 RMB 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fraction of </a:t>
            </a:r>
            <a:r>
              <a:rPr lang="en-US" b="1" dirty="0">
                <a:solidFill>
                  <a:srgbClr val="0070C0"/>
                </a:solidFill>
              </a:rPr>
              <a:t>principal payment </a:t>
            </a:r>
            <a:r>
              <a:rPr lang="en-US" dirty="0"/>
              <a:t>is </a:t>
            </a:r>
            <a:r>
              <a:rPr lang="en-US" i="1" dirty="0"/>
              <a:t>increasing</a:t>
            </a:r>
            <a:r>
              <a:rPr lang="en-US" dirty="0"/>
              <a:t> over time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07916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10914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31467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56860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dirty="0"/>
              <a:t>In many countries, the board of directors assigns a </a:t>
            </a:r>
            <a:r>
              <a:rPr lang="en-US" altLang="en-US" b="1" dirty="0">
                <a:solidFill>
                  <a:srgbClr val="0000CC"/>
                </a:solidFill>
              </a:rPr>
              <a:t>stated value</a:t>
            </a:r>
            <a:r>
              <a:rPr lang="en-US" altLang="en-US" dirty="0"/>
              <a:t> to no-par shares</a:t>
            </a:r>
          </a:p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70358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Par = $10/share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95934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9BCF80-70D9-4DC5-BD83-7395EA7B3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58800" y="12941302"/>
            <a:ext cx="18834099" cy="774699"/>
          </a:xfrm>
        </p:spPr>
        <p:txBody>
          <a:bodyPr/>
          <a:lstStyle>
            <a:lvl1pPr algn="l">
              <a:defRPr sz="3600"/>
            </a:lvl1pPr>
          </a:lstStyle>
          <a:p>
            <a:r>
              <a:rPr lang="en-US"/>
              <a:t>Chapter 12 Corporations: Organization, Share Transactions, and Equity | ACT2111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A73CDD-3304-459D-8BC9-270AAEFB8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7216715" y="12941301"/>
            <a:ext cx="5484971" cy="730250"/>
          </a:xfrm>
        </p:spPr>
        <p:txBody>
          <a:bodyPr/>
          <a:lstStyle>
            <a:lvl1pPr>
              <a:defRPr sz="3600"/>
            </a:lvl1pPr>
          </a:lstStyle>
          <a:p>
            <a:fld id="{EBE3AD81-3AD4-9C46-856E-C08CF1183C6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3532EAD-F934-4312-912A-7501B648BFFA}"/>
              </a:ext>
            </a:extLst>
          </p:cNvPr>
          <p:cNvSpPr/>
          <p:nvPr userDrawn="1"/>
        </p:nvSpPr>
        <p:spPr>
          <a:xfrm>
            <a:off x="558802" y="406400"/>
            <a:ext cx="23214581" cy="12261850"/>
          </a:xfrm>
          <a:prstGeom prst="rect">
            <a:avLst/>
          </a:prstGeom>
          <a:solidFill>
            <a:srgbClr val="FFFFFF">
              <a:alpha val="85098"/>
            </a:srgb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915225-3F96-4D3C-9DE3-882D1D118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730253"/>
            <a:ext cx="22301200" cy="1327149"/>
          </a:xfrm>
        </p:spPr>
        <p:txBody>
          <a:bodyPr>
            <a:normAutofit/>
          </a:bodyPr>
          <a:lstStyle>
            <a:lvl1pPr>
              <a:defRPr sz="7200" b="1">
                <a:solidFill>
                  <a:schemeClr val="accent6"/>
                </a:solidFill>
                <a:latin typeface="Lato Black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F2D9BA7B-9333-43E7-B9FC-FA1CFA1843D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90600" y="2330379"/>
            <a:ext cx="22301200" cy="10033073"/>
          </a:xfrm>
        </p:spPr>
        <p:txBody>
          <a:bodyPr>
            <a:normAutofit/>
          </a:bodyPr>
          <a:lstStyle>
            <a:lvl1pPr marL="857264" indent="-857264">
              <a:buFont typeface="Wingdings" panose="05000000000000000000" pitchFamily="2" charset="2"/>
              <a:buChar char="q"/>
              <a:defRPr sz="6000">
                <a:solidFill>
                  <a:schemeClr val="tx2"/>
                </a:solidFill>
              </a:defRPr>
            </a:lvl1pPr>
            <a:lvl2pPr marL="1599997" indent="-685811">
              <a:buFont typeface="Wingdings" panose="05000000000000000000" pitchFamily="2" charset="2"/>
              <a:buChar char="q"/>
              <a:defRPr sz="4800">
                <a:solidFill>
                  <a:schemeClr val="tx2"/>
                </a:solidFill>
              </a:defRPr>
            </a:lvl2pPr>
            <a:lvl3pPr marL="2399883" indent="-571509">
              <a:buFont typeface="Wingdings" panose="05000000000000000000" pitchFamily="2" charset="2"/>
              <a:buChar char="q"/>
              <a:defRPr sz="4000">
                <a:solidFill>
                  <a:schemeClr val="tx2"/>
                </a:solidFill>
              </a:defRPr>
            </a:lvl3pPr>
            <a:lvl4pPr marL="3314069" indent="-571509">
              <a:buFont typeface="Wingdings" panose="05000000000000000000" pitchFamily="2" charset="2"/>
              <a:buChar char="q"/>
              <a:defRPr sz="3600">
                <a:solidFill>
                  <a:schemeClr val="tx2"/>
                </a:solidFill>
              </a:defRPr>
            </a:lvl4pPr>
            <a:lvl5pPr marL="4228255" indent="-571509">
              <a:buFont typeface="Wingdings" panose="05000000000000000000" pitchFamily="2" charset="2"/>
              <a:buChar char="q"/>
              <a:defRPr sz="36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575901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74341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B04D456D-FE1C-5C43-A674-EF4EAE80C1C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905068" y="3"/>
            <a:ext cx="13471948" cy="1371599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92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B04D456D-FE1C-5C43-A674-EF4EAE80C1C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3"/>
            <a:ext cx="24377015" cy="1371599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5323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B04D456D-FE1C-5C43-A674-EF4EAE80C1C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361097" y="3003794"/>
            <a:ext cx="4046314" cy="7172148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0216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B04D456D-FE1C-5C43-A674-EF4EAE80C1C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735618" y="2726247"/>
            <a:ext cx="5486704" cy="728424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1793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B04D456D-FE1C-5C43-A674-EF4EAE80C1C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2388900" y="2443095"/>
            <a:ext cx="11916073" cy="7495097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0946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966F027-0957-4913-981B-BDA37978D05E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73"/>
            <a:ext cx="24377650" cy="13715857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6C1C0826-D186-47D4-B8BD-DAB7B25C0AFB}"/>
              </a:ext>
            </a:extLst>
          </p:cNvPr>
          <p:cNvGrpSpPr/>
          <p:nvPr userDrawn="1"/>
        </p:nvGrpSpPr>
        <p:grpSpPr>
          <a:xfrm>
            <a:off x="0" y="12922253"/>
            <a:ext cx="24377650" cy="793677"/>
            <a:chOff x="0" y="10911840"/>
            <a:chExt cx="24377650" cy="164592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42397F7-222A-43BA-9A27-934ABDEA2227}"/>
                </a:ext>
              </a:extLst>
            </p:cNvPr>
            <p:cNvGrpSpPr/>
            <p:nvPr/>
          </p:nvGrpSpPr>
          <p:grpSpPr>
            <a:xfrm>
              <a:off x="0" y="10911840"/>
              <a:ext cx="19838504" cy="1645920"/>
              <a:chOff x="0" y="10911840"/>
              <a:chExt cx="19838504" cy="1645920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5BBB0F8A-FACF-4950-ADC1-FC999C3F8213}"/>
                  </a:ext>
                </a:extLst>
              </p:cNvPr>
              <p:cNvSpPr/>
              <p:nvPr/>
            </p:nvSpPr>
            <p:spPr>
              <a:xfrm>
                <a:off x="0" y="10911840"/>
                <a:ext cx="18238214" cy="164592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600"/>
              </a:p>
            </p:txBody>
          </p:sp>
          <p:sp>
            <p:nvSpPr>
              <p:cNvPr id="14" name="Parallelogram 13">
                <a:extLst>
                  <a:ext uri="{FF2B5EF4-FFF2-40B4-BE49-F238E27FC236}">
                    <a16:creationId xmlns:a16="http://schemas.microsoft.com/office/drawing/2014/main" id="{365ECB4D-F873-48E5-A106-00F07C56AB93}"/>
                  </a:ext>
                </a:extLst>
              </p:cNvPr>
              <p:cNvSpPr/>
              <p:nvPr/>
            </p:nvSpPr>
            <p:spPr>
              <a:xfrm>
                <a:off x="15903627" y="10911840"/>
                <a:ext cx="3934877" cy="1645920"/>
              </a:xfrm>
              <a:prstGeom prst="parallelogram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600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7A7BC871-AB91-4E23-AB47-B718C2A40CC1}"/>
                </a:ext>
              </a:extLst>
            </p:cNvPr>
            <p:cNvGrpSpPr/>
            <p:nvPr/>
          </p:nvGrpSpPr>
          <p:grpSpPr>
            <a:xfrm>
              <a:off x="19838504" y="10911840"/>
              <a:ext cx="4539146" cy="1645920"/>
              <a:chOff x="19838504" y="10911840"/>
              <a:chExt cx="4539146" cy="1645920"/>
            </a:xfrm>
            <a:solidFill>
              <a:schemeClr val="accent2"/>
            </a:solidFill>
          </p:grpSpPr>
          <p:sp>
            <p:nvSpPr>
              <p:cNvPr id="11" name="Parallelogram 10">
                <a:extLst>
                  <a:ext uri="{FF2B5EF4-FFF2-40B4-BE49-F238E27FC236}">
                    <a16:creationId xmlns:a16="http://schemas.microsoft.com/office/drawing/2014/main" id="{7E17C0D4-A4CC-4BE1-8B90-A647D42CCDBD}"/>
                  </a:ext>
                </a:extLst>
              </p:cNvPr>
              <p:cNvSpPr/>
              <p:nvPr/>
            </p:nvSpPr>
            <p:spPr>
              <a:xfrm>
                <a:off x="19838504" y="10911840"/>
                <a:ext cx="3934877" cy="1645920"/>
              </a:xfrm>
              <a:prstGeom prst="parallelogram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600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7F904A03-E12F-4C52-B7AA-9690A99512D5}"/>
                  </a:ext>
                </a:extLst>
              </p:cNvPr>
              <p:cNvSpPr/>
              <p:nvPr/>
            </p:nvSpPr>
            <p:spPr>
              <a:xfrm>
                <a:off x="20454731" y="10911840"/>
                <a:ext cx="3922919" cy="164592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600"/>
              </a:p>
            </p:txBody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5965" y="730253"/>
            <a:ext cx="21025723" cy="17335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5965" y="2768600"/>
            <a:ext cx="21025723" cy="95853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675965" y="12922251"/>
            <a:ext cx="5484971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399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75098" y="12922251"/>
            <a:ext cx="8227457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399">
                <a:solidFill>
                  <a:schemeClr val="bg1"/>
                </a:solidFill>
              </a:defRPr>
            </a:lvl1pPr>
          </a:lstStyle>
          <a:p>
            <a:r>
              <a:rPr lang="en-US"/>
              <a:t>Chapter 12 Corporations: Organization, Share Transactions, and Equity | ACT2111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216715" y="12922251"/>
            <a:ext cx="5484971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399">
                <a:solidFill>
                  <a:schemeClr val="bg1"/>
                </a:solidFill>
              </a:defRPr>
            </a:lvl1pPr>
          </a:lstStyle>
          <a:p>
            <a:fld id="{EBE3AD81-3AD4-9C46-856E-C08CF1183C6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1893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06" r:id="rId1"/>
    <p:sldLayoutId id="2147484074" r:id="rId2"/>
    <p:sldLayoutId id="2147484101" r:id="rId3"/>
    <p:sldLayoutId id="2147484102" r:id="rId4"/>
    <p:sldLayoutId id="2147484103" r:id="rId5"/>
    <p:sldLayoutId id="2147484104" r:id="rId6"/>
    <p:sldLayoutId id="2147484105" r:id="rId7"/>
  </p:sldLayoutIdLst>
  <p:hf hdr="0" dt="0"/>
  <p:txStyles>
    <p:titleStyle>
      <a:lvl1pPr algn="l" defTabSz="1828373" rtl="0" eaLnBrk="1" latinLnBrk="0" hangingPunct="1">
        <a:lnSpc>
          <a:spcPct val="90000"/>
        </a:lnSpc>
        <a:spcBef>
          <a:spcPct val="0"/>
        </a:spcBef>
        <a:buNone/>
        <a:defRPr sz="6000" b="0" i="0" kern="1200">
          <a:solidFill>
            <a:schemeClr val="tx1"/>
          </a:solidFill>
          <a:latin typeface="Lato Regular" charset="0"/>
          <a:ea typeface="Lato Regular" charset="0"/>
          <a:cs typeface="Lato Regular" charset="0"/>
        </a:defRPr>
      </a:lvl1pPr>
    </p:titleStyle>
    <p:bodyStyle>
      <a:lvl1pPr marL="0" indent="0" algn="l" defTabSz="1828373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None/>
        <a:defRPr sz="4000" b="0" i="0" kern="1200">
          <a:solidFill>
            <a:schemeClr val="tx1"/>
          </a:solidFill>
          <a:latin typeface="Lato Regular" charset="0"/>
          <a:ea typeface="Lato Regular" charset="0"/>
          <a:cs typeface="Lato Regular" charset="0"/>
        </a:defRPr>
      </a:lvl1pPr>
      <a:lvl2pPr marL="914186" indent="0" algn="l" defTabSz="182837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3201" b="0" i="0" kern="1200">
          <a:solidFill>
            <a:schemeClr val="tx1"/>
          </a:solidFill>
          <a:latin typeface="Lato Regular" charset="0"/>
          <a:ea typeface="Lato Regular" charset="0"/>
          <a:cs typeface="Lato Regular" charset="0"/>
        </a:defRPr>
      </a:lvl2pPr>
      <a:lvl3pPr marL="1828373" indent="0" algn="l" defTabSz="182837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399" b="0" i="0" kern="1200">
          <a:solidFill>
            <a:schemeClr val="tx1"/>
          </a:solidFill>
          <a:latin typeface="Lato Regular" charset="0"/>
          <a:ea typeface="Lato Regular" charset="0"/>
          <a:cs typeface="Lato Regular" charset="0"/>
        </a:defRPr>
      </a:lvl3pPr>
      <a:lvl4pPr marL="2742560" indent="0" algn="l" defTabSz="182837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000" b="0" i="0" kern="1200">
          <a:solidFill>
            <a:schemeClr val="tx1"/>
          </a:solidFill>
          <a:latin typeface="Lato Regular" charset="0"/>
          <a:ea typeface="Lato Regular" charset="0"/>
          <a:cs typeface="Lato Regular" charset="0"/>
        </a:defRPr>
      </a:lvl4pPr>
      <a:lvl5pPr marL="3656746" indent="0" algn="l" defTabSz="182837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000" b="0" i="0" kern="1200">
          <a:solidFill>
            <a:schemeClr val="tx1"/>
          </a:solidFill>
          <a:latin typeface="Lato Regular" charset="0"/>
          <a:ea typeface="Lato Regular" charset="0"/>
          <a:cs typeface="Lato Regular" charset="0"/>
        </a:defRPr>
      </a:lvl5pPr>
      <a:lvl6pPr marL="5028027" indent="-457094" algn="l" defTabSz="182837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6pPr>
      <a:lvl7pPr marL="5942213" indent="-457094" algn="l" defTabSz="182837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7pPr>
      <a:lvl8pPr marL="6856400" indent="-457094" algn="l" defTabSz="182837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8pPr>
      <a:lvl9pPr marL="7770586" indent="-457094" algn="l" defTabSz="182837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37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1pPr>
      <a:lvl2pPr marL="914186" algn="l" defTabSz="182837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2pPr>
      <a:lvl3pPr marL="1828373" algn="l" defTabSz="182837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3pPr>
      <a:lvl4pPr marL="2742560" algn="l" defTabSz="182837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4pPr>
      <a:lvl5pPr marL="3656747" algn="l" defTabSz="182837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5pPr>
      <a:lvl6pPr marL="4570933" algn="l" defTabSz="182837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6pPr>
      <a:lvl7pPr marL="5485119" algn="l" defTabSz="182837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7pPr>
      <a:lvl8pPr marL="6399306" algn="l" defTabSz="182837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8pPr>
      <a:lvl9pPr marL="7313493" algn="l" defTabSz="182837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jpeg"/><Relationship Id="rId5" Type="http://schemas.openxmlformats.org/officeDocument/2006/relationships/image" Target="../media/image28.png"/><Relationship Id="rId4" Type="http://schemas.openxmlformats.org/officeDocument/2006/relationships/image" Target="../media/image27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jpeg"/><Relationship Id="rId4" Type="http://schemas.openxmlformats.org/officeDocument/2006/relationships/image" Target="../media/image33.em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34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jpeg"/><Relationship Id="rId4" Type="http://schemas.openxmlformats.org/officeDocument/2006/relationships/image" Target="../media/image41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emf"/><Relationship Id="rId5" Type="http://schemas.openxmlformats.org/officeDocument/2006/relationships/image" Target="../media/image5.emf"/><Relationship Id="rId4" Type="http://schemas.openxmlformats.org/officeDocument/2006/relationships/image" Target="../media/image4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jpe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emf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1.jpe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5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image" Target="../media/image66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9.emf"/><Relationship Id="rId4" Type="http://schemas.openxmlformats.org/officeDocument/2006/relationships/image" Target="../media/image68.e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em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emf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emf"/><Relationship Id="rId2" Type="http://schemas.openxmlformats.org/officeDocument/2006/relationships/image" Target="../media/image72.emf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5" Type="http://schemas.openxmlformats.org/officeDocument/2006/relationships/image" Target="../media/image76.png"/><Relationship Id="rId4" Type="http://schemas.microsoft.com/office/2007/relationships/hdphoto" Target="../media/hdphoto1.wdp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79.png"/><Relationship Id="rId4" Type="http://schemas.openxmlformats.org/officeDocument/2006/relationships/image" Target="../media/image78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emf"/><Relationship Id="rId5" Type="http://schemas.openxmlformats.org/officeDocument/2006/relationships/image" Target="../media/image82.emf"/><Relationship Id="rId4" Type="http://schemas.openxmlformats.org/officeDocument/2006/relationships/image" Target="../media/image81.emf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emf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4.emf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emf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hyperlink" Target="https://investor.apple.com/dividend-history/default.aspx" TargetMode="Externa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emf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emf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emf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image" Target="../media/image13.emf"/><Relationship Id="rId7" Type="http://schemas.openxmlformats.org/officeDocument/2006/relationships/image" Target="../media/image1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emf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8A402894-EDBD-AE41-BB55-4A364972E68C}"/>
              </a:ext>
            </a:extLst>
          </p:cNvPr>
          <p:cNvGrpSpPr/>
          <p:nvPr/>
        </p:nvGrpSpPr>
        <p:grpSpPr>
          <a:xfrm>
            <a:off x="1538952" y="5272949"/>
            <a:ext cx="21344494" cy="6642694"/>
            <a:chOff x="5226048" y="2492483"/>
            <a:chExt cx="16599908" cy="6642694"/>
          </a:xfrm>
        </p:grpSpPr>
        <p:sp>
          <p:nvSpPr>
            <p:cNvPr id="6" name="TextBox 5"/>
            <p:cNvSpPr txBox="1"/>
            <p:nvPr/>
          </p:nvSpPr>
          <p:spPr>
            <a:xfrm>
              <a:off x="5226048" y="2492483"/>
              <a:ext cx="16599908" cy="34163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800" b="1" dirty="0">
                  <a:solidFill>
                    <a:schemeClr val="accent6"/>
                  </a:solidFill>
                  <a:latin typeface="Lato Black" panose="020F0502020204030203" pitchFamily="34" charset="0"/>
                  <a:ea typeface="Lato Black" panose="020F0502020204030203" pitchFamily="34" charset="0"/>
                  <a:cs typeface="Lato Black" panose="020F0502020204030203" pitchFamily="34" charset="0"/>
                </a:rPr>
                <a:t>Chapter </a:t>
              </a:r>
              <a:r>
                <a:rPr lang="en-US" altLang="zh-CN" sz="8800" b="1" dirty="0">
                  <a:solidFill>
                    <a:schemeClr val="accent6"/>
                  </a:solidFill>
                  <a:latin typeface="Lato Black" panose="020F0502020204030203" pitchFamily="34" charset="0"/>
                  <a:ea typeface="Lato Black" panose="020F0502020204030203" pitchFamily="34" charset="0"/>
                  <a:cs typeface="Lato Black" panose="020F0502020204030203" pitchFamily="34" charset="0"/>
                </a:rPr>
                <a:t>12 Corporations: Organization, Share Transactions, and Equity</a:t>
              </a:r>
            </a:p>
            <a:p>
              <a:endParaRPr lang="en-US" sz="4000" b="1" dirty="0">
                <a:solidFill>
                  <a:schemeClr val="accent6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B57B822-7A0C-6848-BB12-849399ADD4F0}"/>
                </a:ext>
              </a:extLst>
            </p:cNvPr>
            <p:cNvSpPr txBox="1"/>
            <p:nvPr/>
          </p:nvSpPr>
          <p:spPr>
            <a:xfrm>
              <a:off x="5226050" y="7934848"/>
              <a:ext cx="1372644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spc="3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Instructor: Dr. Yi Cao</a:t>
              </a:r>
            </a:p>
            <a:p>
              <a:r>
                <a:rPr lang="en-US" b="1" spc="3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Email: </a:t>
              </a:r>
              <a:r>
                <a:rPr lang="en-US" b="1" spc="300" dirty="0" err="1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caoyi@cuhk.edu.cn</a:t>
              </a:r>
              <a:endParaRPr lang="en-US" b="1" spc="3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  <p:pic>
        <p:nvPicPr>
          <p:cNvPr id="14" name="图片 6">
            <a:extLst>
              <a:ext uri="{FF2B5EF4-FFF2-40B4-BE49-F238E27FC236}">
                <a16:creationId xmlns:a16="http://schemas.microsoft.com/office/drawing/2014/main" id="{D6C2BC2C-C364-4028-917D-2A40A7C7D2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74181" y="10598490"/>
            <a:ext cx="12004066" cy="1637176"/>
          </a:xfrm>
          <a:prstGeom prst="rect">
            <a:avLst/>
          </a:prstGeom>
        </p:spPr>
      </p:pic>
      <p:sp>
        <p:nvSpPr>
          <p:cNvPr id="7" name="Arrow: Chevron 6">
            <a:extLst>
              <a:ext uri="{FF2B5EF4-FFF2-40B4-BE49-F238E27FC236}">
                <a16:creationId xmlns:a16="http://schemas.microsoft.com/office/drawing/2014/main" id="{0934C77E-C75A-467C-9BB6-6FC27A65FD32}"/>
              </a:ext>
            </a:extLst>
          </p:cNvPr>
          <p:cNvSpPr/>
          <p:nvPr/>
        </p:nvSpPr>
        <p:spPr>
          <a:xfrm flipH="1">
            <a:off x="-1083705" y="1800358"/>
            <a:ext cx="13272529" cy="1579490"/>
          </a:xfrm>
          <a:prstGeom prst="chevron">
            <a:avLst/>
          </a:prstGeom>
          <a:solidFill>
            <a:schemeClr val="accent3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 dirty="0">
              <a:solidFill>
                <a:schemeClr val="tx1"/>
              </a:solidFill>
              <a:latin typeface="Lota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AA3DCA7-6F98-485B-B765-0A3C5477E5F6}"/>
              </a:ext>
            </a:extLst>
          </p:cNvPr>
          <p:cNvSpPr/>
          <p:nvPr/>
        </p:nvSpPr>
        <p:spPr>
          <a:xfrm>
            <a:off x="286084" y="2179518"/>
            <a:ext cx="10978776" cy="830997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  <a:latin typeface="Lota"/>
              </a:rPr>
              <a:t>ACT2111 Introductory Financial Accounting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38912DC-D855-4D17-9379-F7DBEE3D866B}"/>
              </a:ext>
            </a:extLst>
          </p:cNvPr>
          <p:cNvCxnSpPr/>
          <p:nvPr/>
        </p:nvCxnSpPr>
        <p:spPr>
          <a:xfrm>
            <a:off x="-505326" y="1997242"/>
            <a:ext cx="12488779" cy="0"/>
          </a:xfrm>
          <a:prstGeom prst="line">
            <a:avLst/>
          </a:prstGeom>
          <a:ln w="381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846D48A-958E-4CF3-AA38-DC18751EEAA4}"/>
              </a:ext>
            </a:extLst>
          </p:cNvPr>
          <p:cNvCxnSpPr/>
          <p:nvPr/>
        </p:nvCxnSpPr>
        <p:spPr>
          <a:xfrm>
            <a:off x="-505326" y="3174145"/>
            <a:ext cx="12488779" cy="0"/>
          </a:xfrm>
          <a:prstGeom prst="line">
            <a:avLst/>
          </a:prstGeom>
          <a:ln w="381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1675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1CAD009-CED3-4AAD-8746-12C4288C18F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The primary advantages and disadvantages of a </a:t>
            </a:r>
            <a:r>
              <a:rPr lang="en-US" b="1" dirty="0">
                <a:solidFill>
                  <a:srgbClr val="000000"/>
                </a:solidFill>
              </a:rPr>
              <a:t>corporation</a:t>
            </a:r>
            <a:r>
              <a:rPr lang="en-US" dirty="0">
                <a:solidFill>
                  <a:srgbClr val="000000"/>
                </a:solidFill>
              </a:rPr>
              <a:t> compared to a sole proprietorship or partnership:</a:t>
            </a:r>
          </a:p>
          <a:p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59C44D-E575-46A2-82A1-AEB6BA9CF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Corporations – summary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82E00BC-8109-4A7D-88A3-223F064C544D}"/>
              </a:ext>
            </a:extLst>
          </p:cNvPr>
          <p:cNvSpPr/>
          <p:nvPr/>
        </p:nvSpPr>
        <p:spPr>
          <a:xfrm>
            <a:off x="990600" y="4810782"/>
            <a:ext cx="11198225" cy="7246620"/>
          </a:xfrm>
          <a:prstGeom prst="roundRect">
            <a:avLst>
              <a:gd name="adj" fmla="val 2772"/>
            </a:avLst>
          </a:prstGeom>
          <a:ln w="76200">
            <a:solidFill>
              <a:srgbClr val="0070C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6600" dirty="0">
                <a:solidFill>
                  <a:srgbClr val="0070C0"/>
                </a:solidFill>
              </a:rPr>
              <a:t> Advantages </a:t>
            </a:r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BBC84020-379B-470E-BED4-BA51AD6EDAC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77" t="16728" r="62286" b="45539"/>
          <a:stretch/>
        </p:blipFill>
        <p:spPr>
          <a:xfrm>
            <a:off x="1440180" y="6739863"/>
            <a:ext cx="4777740" cy="4645758"/>
          </a:xfrm>
          <a:prstGeom prst="rect">
            <a:avLst/>
          </a:prstGeom>
        </p:spPr>
      </p:pic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376D636F-03C8-42F1-9A1A-A779BCF12AE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77" t="58039" r="58149"/>
          <a:stretch/>
        </p:blipFill>
        <p:spPr>
          <a:xfrm>
            <a:off x="6516211" y="6479562"/>
            <a:ext cx="5374323" cy="5166360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6132B15-1C9E-4F4D-86D3-2CB4037D916C}"/>
              </a:ext>
            </a:extLst>
          </p:cNvPr>
          <p:cNvSpPr/>
          <p:nvPr/>
        </p:nvSpPr>
        <p:spPr>
          <a:xfrm>
            <a:off x="12391866" y="4810782"/>
            <a:ext cx="11198225" cy="7246620"/>
          </a:xfrm>
          <a:prstGeom prst="roundRect">
            <a:avLst>
              <a:gd name="adj" fmla="val 2772"/>
            </a:avLst>
          </a:prstGeom>
          <a:ln w="76200">
            <a:solidFill>
              <a:srgbClr val="FF7C8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6600" dirty="0">
                <a:solidFill>
                  <a:srgbClr val="FF7C80"/>
                </a:solidFill>
              </a:rPr>
              <a:t> Disadvantages </a:t>
            </a:r>
          </a:p>
        </p:txBody>
      </p:sp>
      <p:pic>
        <p:nvPicPr>
          <p:cNvPr id="16" name="Content Placeholder 4">
            <a:extLst>
              <a:ext uri="{FF2B5EF4-FFF2-40B4-BE49-F238E27FC236}">
                <a16:creationId xmlns:a16="http://schemas.microsoft.com/office/drawing/2014/main" id="{ACB42099-3D4B-4159-AD48-0DC7E05B04F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187" t="16728" r="7539" b="43425"/>
          <a:stretch/>
        </p:blipFill>
        <p:spPr>
          <a:xfrm>
            <a:off x="12638405" y="6739862"/>
            <a:ext cx="5374164" cy="4906059"/>
          </a:xfrm>
          <a:prstGeom prst="rect">
            <a:avLst/>
          </a:prstGeom>
        </p:spPr>
      </p:pic>
      <p:pic>
        <p:nvPicPr>
          <p:cNvPr id="17" name="Content Placeholder 4">
            <a:extLst>
              <a:ext uri="{FF2B5EF4-FFF2-40B4-BE49-F238E27FC236}">
                <a16:creationId xmlns:a16="http://schemas.microsoft.com/office/drawing/2014/main" id="{6DEBDDEA-DF68-4359-8375-25AD7499485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187" t="56657" r="7165"/>
          <a:stretch/>
        </p:blipFill>
        <p:spPr>
          <a:xfrm>
            <a:off x="17938155" y="6309360"/>
            <a:ext cx="5428059" cy="5336561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1EAAA8D-CFC1-477B-BBB4-24C4D9A11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Chapter 12 Corporations: Organization, Share Transactions, and Equity | ACT2111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8AD6D5-E4D4-4442-96FE-380A9FEA4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3AD81-3AD4-9C46-856E-C08CF1183C60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01532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CE7AF-8640-4501-8A03-353ED14C4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Stock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B7F483-291C-4DE7-A41C-FFF23E0886F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90600" y="2330379"/>
            <a:ext cx="22301200" cy="10033073"/>
          </a:xfrm>
        </p:spPr>
        <p:txBody>
          <a:bodyPr>
            <a:normAutofit/>
          </a:bodyPr>
          <a:lstStyle/>
          <a:p>
            <a:r>
              <a:rPr lang="en-US" sz="5400" b="1" dirty="0"/>
              <a:t>Authorized Shares</a:t>
            </a:r>
            <a:r>
              <a:rPr lang="en-US" sz="5400" dirty="0"/>
              <a:t> is the maximum number of shares that a corporation is legally permitted to issue, as specified in its </a:t>
            </a:r>
            <a:r>
              <a:rPr lang="en-US" sz="5400" i="1" dirty="0"/>
              <a:t>articles of incorporation </a:t>
            </a:r>
            <a:r>
              <a:rPr lang="en-US" sz="5400" dirty="0"/>
              <a:t>(sometimes called </a:t>
            </a:r>
            <a:r>
              <a:rPr lang="en-US" sz="5400" i="1" dirty="0"/>
              <a:t>corporate charter</a:t>
            </a:r>
            <a:r>
              <a:rPr lang="en-US" sz="5400" dirty="0"/>
              <a:t>)</a:t>
            </a:r>
          </a:p>
          <a:p>
            <a:r>
              <a:rPr lang="en-US" sz="5400" dirty="0"/>
              <a:t>The following graph shows the relations between authorized, issued, outstanding, and treasury </a:t>
            </a:r>
            <a:r>
              <a:rPr lang="en-US" sz="5400" dirty="0">
                <a:solidFill>
                  <a:srgbClr val="000000"/>
                </a:solidFill>
              </a:rPr>
              <a:t>shares</a:t>
            </a:r>
            <a:endParaRPr lang="en-US" sz="540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6DEA713-1B9B-4767-9704-066C724B6364}"/>
              </a:ext>
            </a:extLst>
          </p:cNvPr>
          <p:cNvGrpSpPr/>
          <p:nvPr/>
        </p:nvGrpSpPr>
        <p:grpSpPr>
          <a:xfrm>
            <a:off x="1676400" y="6564423"/>
            <a:ext cx="21396325" cy="5799029"/>
            <a:chOff x="1676400" y="6339631"/>
            <a:chExt cx="21396325" cy="6259833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347384DB-979D-49FF-87BD-0CBD99185D57}"/>
                </a:ext>
              </a:extLst>
            </p:cNvPr>
            <p:cNvSpPr/>
            <p:nvPr/>
          </p:nvSpPr>
          <p:spPr>
            <a:xfrm>
              <a:off x="1676400" y="6339632"/>
              <a:ext cx="6172200" cy="6259832"/>
            </a:xfrm>
            <a:prstGeom prst="roundRect">
              <a:avLst>
                <a:gd name="adj" fmla="val 8140"/>
              </a:avLst>
            </a:prstGeom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6000" dirty="0">
                  <a:solidFill>
                    <a:srgbClr val="000000"/>
                  </a:solidFill>
                </a:rPr>
                <a:t>Authorized Shares</a:t>
              </a:r>
            </a:p>
            <a:p>
              <a:pPr algn="ctr"/>
              <a:r>
                <a:rPr lang="en-US" dirty="0">
                  <a:solidFill>
                    <a:srgbClr val="000000"/>
                  </a:solidFill>
                </a:rPr>
                <a:t>(shares available to sell)</a:t>
              </a:r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1EA290AB-11EE-4AB8-9DE0-F70A865B18FE}"/>
                </a:ext>
              </a:extLst>
            </p:cNvPr>
            <p:cNvSpPr/>
            <p:nvPr/>
          </p:nvSpPr>
          <p:spPr>
            <a:xfrm>
              <a:off x="8863519" y="6339632"/>
              <a:ext cx="6172200" cy="4046220"/>
            </a:xfrm>
            <a:prstGeom prst="roundRect">
              <a:avLst>
                <a:gd name="adj" fmla="val 8140"/>
              </a:avLst>
            </a:prstGeom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6000" dirty="0">
                  <a:solidFill>
                    <a:srgbClr val="000000"/>
                  </a:solidFill>
                </a:rPr>
                <a:t>Issued Shares</a:t>
              </a:r>
            </a:p>
            <a:p>
              <a:pPr algn="ctr"/>
              <a:r>
                <a:rPr lang="en-US" dirty="0">
                  <a:solidFill>
                    <a:srgbClr val="000000"/>
                  </a:solidFill>
                </a:rPr>
                <a:t>(shares sold to investors)</a:t>
              </a: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BA774154-CF9F-4543-87C0-9E1F645BD55C}"/>
                </a:ext>
              </a:extLst>
            </p:cNvPr>
            <p:cNvSpPr/>
            <p:nvPr/>
          </p:nvSpPr>
          <p:spPr>
            <a:xfrm>
              <a:off x="8863519" y="10576354"/>
              <a:ext cx="6172200" cy="2023110"/>
            </a:xfrm>
            <a:prstGeom prst="roundRect">
              <a:avLst>
                <a:gd name="adj" fmla="val 8140"/>
              </a:avLst>
            </a:prstGeom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6000" dirty="0">
                  <a:solidFill>
                    <a:srgbClr val="000000"/>
                  </a:solidFill>
                </a:rPr>
                <a:t>Unissued Shares</a:t>
              </a:r>
            </a:p>
            <a:p>
              <a:pPr algn="ctr"/>
              <a:r>
                <a:rPr lang="en-US" dirty="0">
                  <a:solidFill>
                    <a:srgbClr val="000000"/>
                  </a:solidFill>
                </a:rPr>
                <a:t>(shares not sold to investors)</a:t>
              </a: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8F1CAAC3-E5DB-4DED-8D61-1494ADC7531C}"/>
                </a:ext>
              </a:extLst>
            </p:cNvPr>
            <p:cNvSpPr/>
            <p:nvPr/>
          </p:nvSpPr>
          <p:spPr>
            <a:xfrm>
              <a:off x="16050638" y="6339632"/>
              <a:ext cx="7022087" cy="1884680"/>
            </a:xfrm>
            <a:prstGeom prst="roundRect">
              <a:avLst>
                <a:gd name="adj" fmla="val 8140"/>
              </a:avLst>
            </a:prstGeom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6000" dirty="0">
                  <a:solidFill>
                    <a:srgbClr val="000000"/>
                  </a:solidFill>
                </a:rPr>
                <a:t>Outstanding Shares</a:t>
              </a:r>
            </a:p>
            <a:p>
              <a:pPr algn="ctr"/>
              <a:r>
                <a:rPr lang="en-US" dirty="0">
                  <a:solidFill>
                    <a:srgbClr val="000000"/>
                  </a:solidFill>
                </a:rPr>
                <a:t>(shares held by investors)</a:t>
              </a:r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F74A61CF-7062-4D5D-B8E9-910CA7CF12DB}"/>
                </a:ext>
              </a:extLst>
            </p:cNvPr>
            <p:cNvSpPr/>
            <p:nvPr/>
          </p:nvSpPr>
          <p:spPr>
            <a:xfrm>
              <a:off x="16050638" y="8503712"/>
              <a:ext cx="7022087" cy="1884680"/>
            </a:xfrm>
            <a:prstGeom prst="roundRect">
              <a:avLst>
                <a:gd name="adj" fmla="val 8140"/>
              </a:avLst>
            </a:prstGeom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6000" dirty="0">
                  <a:solidFill>
                    <a:srgbClr val="000000"/>
                  </a:solidFill>
                </a:rPr>
                <a:t>Treasury Shares</a:t>
              </a:r>
            </a:p>
            <a:p>
              <a:pPr algn="ctr"/>
              <a:r>
                <a:rPr lang="en-US" dirty="0">
                  <a:solidFill>
                    <a:srgbClr val="000000"/>
                  </a:solidFill>
                </a:rPr>
                <a:t>(shares repurchased from investors)</a:t>
              </a:r>
            </a:p>
          </p:txBody>
        </p:sp>
        <p:sp>
          <p:nvSpPr>
            <p:cNvPr id="9" name="Left Brace 8">
              <a:extLst>
                <a:ext uri="{FF2B5EF4-FFF2-40B4-BE49-F238E27FC236}">
                  <a16:creationId xmlns:a16="http://schemas.microsoft.com/office/drawing/2014/main" id="{BF901FA2-0F9C-4541-926F-091BB24C968A}"/>
                </a:ext>
              </a:extLst>
            </p:cNvPr>
            <p:cNvSpPr/>
            <p:nvPr/>
          </p:nvSpPr>
          <p:spPr>
            <a:xfrm>
              <a:off x="8306427" y="6339631"/>
              <a:ext cx="455945" cy="6259832"/>
            </a:xfrm>
            <a:prstGeom prst="leftBrace">
              <a:avLst>
                <a:gd name="adj1" fmla="val 26129"/>
                <a:gd name="adj2" fmla="val 50000"/>
              </a:avLst>
            </a:prstGeom>
            <a:ln w="76200">
              <a:solidFill>
                <a:srgbClr val="FFCC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5600"/>
            </a:p>
          </p:txBody>
        </p:sp>
        <p:sp>
          <p:nvSpPr>
            <p:cNvPr id="10" name="Left Brace 9">
              <a:extLst>
                <a:ext uri="{FF2B5EF4-FFF2-40B4-BE49-F238E27FC236}">
                  <a16:creationId xmlns:a16="http://schemas.microsoft.com/office/drawing/2014/main" id="{BBD1D6ED-39F0-4652-A9B9-B694D07D1598}"/>
                </a:ext>
              </a:extLst>
            </p:cNvPr>
            <p:cNvSpPr/>
            <p:nvPr/>
          </p:nvSpPr>
          <p:spPr>
            <a:xfrm>
              <a:off x="15490076" y="6339632"/>
              <a:ext cx="455945" cy="4048760"/>
            </a:xfrm>
            <a:prstGeom prst="leftBrace">
              <a:avLst>
                <a:gd name="adj1" fmla="val 26129"/>
                <a:gd name="adj2" fmla="val 50000"/>
              </a:avLst>
            </a:prstGeom>
            <a:ln w="76200">
              <a:solidFill>
                <a:srgbClr val="FFCC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5600"/>
            </a:p>
          </p:txBody>
        </p:sp>
      </p:grp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6E7D9780-D80C-447A-9242-5CD160E9EE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Chapter 12 Corporations: Organization, Share Transactions, and Equity | ACT2111</a:t>
            </a:r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D865A31A-D28E-47B6-9EBD-2CC0D9340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3AD81-3AD4-9C46-856E-C08CF1183C60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99991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C36F7A-9FBB-4004-8337-BB3512017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Stock – par value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6C56F6-73E4-45C2-B43B-F476365616A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/>
          </a:bodyPr>
          <a:lstStyle/>
          <a:p>
            <a:r>
              <a:rPr lang="en-US" b="1" dirty="0"/>
              <a:t>Par value </a:t>
            </a:r>
            <a:r>
              <a:rPr lang="en-US" dirty="0"/>
              <a:t>(or </a:t>
            </a:r>
            <a:r>
              <a:rPr lang="en-US" b="1" dirty="0"/>
              <a:t>nominal value</a:t>
            </a:r>
            <a:r>
              <a:rPr lang="en-US" dirty="0"/>
              <a:t>) of a company’s shares is the legal capital per share of stock that’s assigned when the corporation is first established</a:t>
            </a:r>
          </a:p>
          <a:p>
            <a:pPr lvl="1"/>
            <a:r>
              <a:rPr lang="en-US" dirty="0"/>
              <a:t>it is an artifact that exists for historical and technical purposes</a:t>
            </a:r>
          </a:p>
          <a:p>
            <a:pPr lvl="1"/>
            <a:r>
              <a:rPr lang="en-US" dirty="0"/>
              <a:t>years ago, par value determined legal capital per share that a company must retain in business for protection of corporate creditors</a:t>
            </a:r>
          </a:p>
          <a:p>
            <a:pPr lvl="1"/>
            <a:r>
              <a:rPr lang="en-US" dirty="0"/>
              <a:t>par value is the same for each share (example: </a:t>
            </a:r>
            <a:r>
              <a:rPr lang="zh-CN" altLang="en-US" dirty="0"/>
              <a:t>￥</a:t>
            </a:r>
            <a:r>
              <a:rPr lang="en-US" dirty="0"/>
              <a:t>0.01/share, HK$1/share)</a:t>
            </a:r>
          </a:p>
          <a:p>
            <a:pPr lvl="1"/>
            <a:r>
              <a:rPr lang="en-US" dirty="0"/>
              <a:t>par has no relationship with market price</a:t>
            </a:r>
          </a:p>
          <a:p>
            <a:r>
              <a:rPr lang="en-US" b="1" dirty="0"/>
              <a:t>No-par value shares </a:t>
            </a:r>
            <a:r>
              <a:rPr lang="en-US" dirty="0"/>
              <a:t>are ordinary shares to which the charter has not assigned a value</a:t>
            </a:r>
          </a:p>
          <a:p>
            <a:pPr lvl="1"/>
            <a:r>
              <a:rPr lang="en-US" dirty="0"/>
              <a:t>today many governments do not require a par value</a:t>
            </a:r>
          </a:p>
          <a:p>
            <a:pPr lvl="1"/>
            <a:r>
              <a:rPr lang="en-US" dirty="0"/>
              <a:t>no-par value shares are fairly common </a:t>
            </a:r>
            <a:r>
              <a:rPr lang="en-US" altLang="zh-CN" dirty="0"/>
              <a:t>now</a:t>
            </a:r>
            <a:endParaRPr lang="en-US" dirty="0"/>
          </a:p>
          <a:p>
            <a:pPr lvl="1"/>
            <a:r>
              <a:rPr lang="en-US" altLang="zh-CN" dirty="0"/>
              <a:t>i</a:t>
            </a:r>
            <a:r>
              <a:rPr lang="en-US" dirty="0"/>
              <a:t>n many countries, the board of directors assigns a </a:t>
            </a:r>
            <a:r>
              <a:rPr lang="en-US" b="1" dirty="0"/>
              <a:t>stated value </a:t>
            </a:r>
            <a:r>
              <a:rPr lang="en-US" dirty="0"/>
              <a:t>to no-par shares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438F9C-9B58-4B0F-BE36-087D0E952F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Chapter 12 Corporations: Organization, Share Transactions, and Equity | ACT2111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892241-FBAC-42A9-9A92-7323C38705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3AD81-3AD4-9C46-856E-C08CF1183C60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84593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0503D4-1A34-4B7A-950A-B00B15C30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Stock – par value (cont’d)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D6B6478-7AB3-4A96-9DDA-52769CD48EF1}"/>
              </a:ext>
            </a:extLst>
          </p:cNvPr>
          <p:cNvSpPr/>
          <p:nvPr/>
        </p:nvSpPr>
        <p:spPr>
          <a:xfrm>
            <a:off x="2180557" y="10863418"/>
            <a:ext cx="3532546" cy="1774722"/>
          </a:xfrm>
          <a:prstGeom prst="rect">
            <a:avLst/>
          </a:prstGeom>
          <a:solidFill>
            <a:schemeClr val="accent4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Par=$1/share</a:t>
            </a:r>
          </a:p>
          <a:p>
            <a:pPr algn="ctr"/>
            <a:r>
              <a:rPr lang="en-US" b="1" dirty="0">
                <a:solidFill>
                  <a:srgbClr val="FFC000"/>
                </a:solidFill>
              </a:rPr>
              <a:t>Price=$10/share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69681C-5B7E-403C-952F-3504D8AD602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689" r="58157"/>
          <a:stretch/>
        </p:blipFill>
        <p:spPr>
          <a:xfrm>
            <a:off x="12835936" y="1886223"/>
            <a:ext cx="3918335" cy="47624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FFE4EAF-DC7F-45A7-B96C-ED3C71D4EAA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99" r="58157" b="43922"/>
          <a:stretch/>
        </p:blipFill>
        <p:spPr>
          <a:xfrm>
            <a:off x="2025643" y="2319644"/>
            <a:ext cx="3918335" cy="43290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5BA8234-C3ED-4247-97A6-9BBFE69C27B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07" t="15799" r="6850" b="43922"/>
          <a:stretch/>
        </p:blipFill>
        <p:spPr>
          <a:xfrm>
            <a:off x="7287882" y="2319644"/>
            <a:ext cx="3918335" cy="432900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BBD2D91-B9F4-4D46-8EEA-1FAACC5934A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99" t="55689" r="2968"/>
          <a:stretch/>
        </p:blipFill>
        <p:spPr>
          <a:xfrm>
            <a:off x="18210046" y="1196301"/>
            <a:ext cx="4638471" cy="4762429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EFE8B877-B431-4A1C-AA8D-6042AB7F61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527" b="24780"/>
          <a:stretch/>
        </p:blipFill>
        <p:spPr bwMode="auto">
          <a:xfrm>
            <a:off x="2920248" y="6978888"/>
            <a:ext cx="2095048" cy="1169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B05419D-7B5F-4CEE-82F2-E49F597740E0}"/>
              </a:ext>
            </a:extLst>
          </p:cNvPr>
          <p:cNvSpPr txBox="1"/>
          <p:nvPr/>
        </p:nvSpPr>
        <p:spPr>
          <a:xfrm>
            <a:off x="3223617" y="8599644"/>
            <a:ext cx="148831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$1,000</a:t>
            </a:r>
          </a:p>
        </p:txBody>
      </p:sp>
      <p:sp>
        <p:nvSpPr>
          <p:cNvPr id="19" name="Arrow: Down 18">
            <a:extLst>
              <a:ext uri="{FF2B5EF4-FFF2-40B4-BE49-F238E27FC236}">
                <a16:creationId xmlns:a16="http://schemas.microsoft.com/office/drawing/2014/main" id="{2443BACB-51AE-4D85-B0E9-5ED3ED75F0A6}"/>
              </a:ext>
            </a:extLst>
          </p:cNvPr>
          <p:cNvSpPr/>
          <p:nvPr/>
        </p:nvSpPr>
        <p:spPr>
          <a:xfrm>
            <a:off x="3433169" y="9278729"/>
            <a:ext cx="1031631" cy="890509"/>
          </a:xfrm>
          <a:prstGeom prst="down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841CC57-7FDC-47B9-B8C4-32988BF7CCD8}"/>
              </a:ext>
            </a:extLst>
          </p:cNvPr>
          <p:cNvSpPr txBox="1"/>
          <p:nvPr/>
        </p:nvSpPr>
        <p:spPr>
          <a:xfrm>
            <a:off x="2618876" y="10190405"/>
            <a:ext cx="264906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100 shares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77FE3E6-E086-4E04-AE82-51815ABA912B}"/>
              </a:ext>
            </a:extLst>
          </p:cNvPr>
          <p:cNvSpPr txBox="1"/>
          <p:nvPr/>
        </p:nvSpPr>
        <p:spPr>
          <a:xfrm>
            <a:off x="8676120" y="8599644"/>
            <a:ext cx="148831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$2,000</a:t>
            </a:r>
          </a:p>
        </p:txBody>
      </p:sp>
      <p:sp>
        <p:nvSpPr>
          <p:cNvPr id="27" name="Arrow: Down 26">
            <a:extLst>
              <a:ext uri="{FF2B5EF4-FFF2-40B4-BE49-F238E27FC236}">
                <a16:creationId xmlns:a16="http://schemas.microsoft.com/office/drawing/2014/main" id="{192BDF21-9A0A-4CBD-B851-33679333052C}"/>
              </a:ext>
            </a:extLst>
          </p:cNvPr>
          <p:cNvSpPr/>
          <p:nvPr/>
        </p:nvSpPr>
        <p:spPr>
          <a:xfrm>
            <a:off x="8885672" y="9278729"/>
            <a:ext cx="1031631" cy="890509"/>
          </a:xfrm>
          <a:prstGeom prst="down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C8CF986-1E44-436B-A03E-50F1637CEB9E}"/>
              </a:ext>
            </a:extLst>
          </p:cNvPr>
          <p:cNvSpPr txBox="1"/>
          <p:nvPr/>
        </p:nvSpPr>
        <p:spPr>
          <a:xfrm>
            <a:off x="8156218" y="10190405"/>
            <a:ext cx="264906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100 shares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F2A4A94-BCE2-4B8D-BD71-B7BEF065EC67}"/>
              </a:ext>
            </a:extLst>
          </p:cNvPr>
          <p:cNvSpPr txBox="1"/>
          <p:nvPr/>
        </p:nvSpPr>
        <p:spPr>
          <a:xfrm>
            <a:off x="14173719" y="8599644"/>
            <a:ext cx="148831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$6,000</a:t>
            </a:r>
          </a:p>
        </p:txBody>
      </p:sp>
      <p:sp>
        <p:nvSpPr>
          <p:cNvPr id="33" name="Arrow: Down 32">
            <a:extLst>
              <a:ext uri="{FF2B5EF4-FFF2-40B4-BE49-F238E27FC236}">
                <a16:creationId xmlns:a16="http://schemas.microsoft.com/office/drawing/2014/main" id="{A2A4FF6A-E52F-4F85-ADE7-E87F25879A22}"/>
              </a:ext>
            </a:extLst>
          </p:cNvPr>
          <p:cNvSpPr/>
          <p:nvPr/>
        </p:nvSpPr>
        <p:spPr>
          <a:xfrm>
            <a:off x="14383271" y="9278729"/>
            <a:ext cx="1031631" cy="890509"/>
          </a:xfrm>
          <a:prstGeom prst="down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05379B5-CF4D-402F-91D8-931D69F8DFA1}"/>
              </a:ext>
            </a:extLst>
          </p:cNvPr>
          <p:cNvSpPr txBox="1"/>
          <p:nvPr/>
        </p:nvSpPr>
        <p:spPr>
          <a:xfrm>
            <a:off x="13593341" y="10190405"/>
            <a:ext cx="264906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100 shares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42870AA-B623-44B2-B15A-677AA940C9A6}"/>
              </a:ext>
            </a:extLst>
          </p:cNvPr>
          <p:cNvSpPr txBox="1"/>
          <p:nvPr/>
        </p:nvSpPr>
        <p:spPr>
          <a:xfrm>
            <a:off x="19567969" y="8599644"/>
            <a:ext cx="205761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$20,000</a:t>
            </a:r>
          </a:p>
        </p:txBody>
      </p:sp>
      <p:sp>
        <p:nvSpPr>
          <p:cNvPr id="39" name="Arrow: Down 38">
            <a:extLst>
              <a:ext uri="{FF2B5EF4-FFF2-40B4-BE49-F238E27FC236}">
                <a16:creationId xmlns:a16="http://schemas.microsoft.com/office/drawing/2014/main" id="{D6CC9F1D-8D54-4B52-994F-A44A6D1FB5B8}"/>
              </a:ext>
            </a:extLst>
          </p:cNvPr>
          <p:cNvSpPr/>
          <p:nvPr/>
        </p:nvSpPr>
        <p:spPr>
          <a:xfrm>
            <a:off x="20062171" y="9278729"/>
            <a:ext cx="1031631" cy="890509"/>
          </a:xfrm>
          <a:prstGeom prst="down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F2F1EC3-B1ED-4CCE-8DA0-27DB294B3860}"/>
              </a:ext>
            </a:extLst>
          </p:cNvPr>
          <p:cNvSpPr txBox="1"/>
          <p:nvPr/>
        </p:nvSpPr>
        <p:spPr>
          <a:xfrm>
            <a:off x="19253453" y="10190404"/>
            <a:ext cx="264906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100 shares</a:t>
            </a:r>
          </a:p>
        </p:txBody>
      </p:sp>
      <p:pic>
        <p:nvPicPr>
          <p:cNvPr id="2052" name="Picture 4" descr="How to Make Money on TikTok - Snap Font">
            <a:extLst>
              <a:ext uri="{FF2B5EF4-FFF2-40B4-BE49-F238E27FC236}">
                <a16:creationId xmlns:a16="http://schemas.microsoft.com/office/drawing/2014/main" id="{C77111E4-1F43-48DA-957C-E776D4AEF7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48889" y="6740928"/>
            <a:ext cx="2116168" cy="1891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Simple Business Flat Vector Of Cash Money Icon Design Template Free Logo  Design Template | Money icons, Money cash, Icon design">
            <a:extLst>
              <a:ext uri="{FF2B5EF4-FFF2-40B4-BE49-F238E27FC236}">
                <a16:creationId xmlns:a16="http://schemas.microsoft.com/office/drawing/2014/main" id="{14748A7B-7A97-4788-BB72-21DD7B1BB6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384" b="26032"/>
          <a:stretch/>
        </p:blipFill>
        <p:spPr bwMode="auto">
          <a:xfrm>
            <a:off x="8156218" y="7041101"/>
            <a:ext cx="2528114" cy="1228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an illustration of a pile of money | การออกแบบนามบัตร, การออกแบบโปสเตอร์,  วอลเปเปอร์ขำๆ">
            <a:extLst>
              <a:ext uri="{FF2B5EF4-FFF2-40B4-BE49-F238E27FC236}">
                <a16:creationId xmlns:a16="http://schemas.microsoft.com/office/drawing/2014/main" id="{C345D064-DB2B-4481-8DBC-F592841B2E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79301" y="5757833"/>
            <a:ext cx="3584702" cy="2509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3AF94AB1-9068-40E7-BD9F-7F8BBFD59E09}"/>
              </a:ext>
            </a:extLst>
          </p:cNvPr>
          <p:cNvSpPr/>
          <p:nvPr/>
        </p:nvSpPr>
        <p:spPr>
          <a:xfrm>
            <a:off x="7635214" y="10863418"/>
            <a:ext cx="3532546" cy="1774722"/>
          </a:xfrm>
          <a:prstGeom prst="rect">
            <a:avLst/>
          </a:prstGeom>
          <a:solidFill>
            <a:schemeClr val="accent4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Par=$1/share</a:t>
            </a:r>
          </a:p>
          <a:p>
            <a:pPr algn="ctr"/>
            <a:r>
              <a:rPr lang="en-US" b="1" dirty="0">
                <a:solidFill>
                  <a:srgbClr val="FFC000"/>
                </a:solidFill>
              </a:rPr>
              <a:t>Price=$20/share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EA9215B-EAB6-46D9-91BA-E2916137FC4A}"/>
              </a:ext>
            </a:extLst>
          </p:cNvPr>
          <p:cNvSpPr/>
          <p:nvPr/>
        </p:nvSpPr>
        <p:spPr>
          <a:xfrm>
            <a:off x="13132813" y="10863418"/>
            <a:ext cx="3532546" cy="1774722"/>
          </a:xfrm>
          <a:prstGeom prst="rect">
            <a:avLst/>
          </a:prstGeom>
          <a:solidFill>
            <a:schemeClr val="accent4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Par=$1/share</a:t>
            </a:r>
          </a:p>
          <a:p>
            <a:pPr algn="ctr"/>
            <a:r>
              <a:rPr lang="en-US" b="1" dirty="0">
                <a:solidFill>
                  <a:srgbClr val="FFC000"/>
                </a:solidFill>
              </a:rPr>
              <a:t>Price=$60/share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32E594BA-808A-464E-80A1-9220766C1410}"/>
              </a:ext>
            </a:extLst>
          </p:cNvPr>
          <p:cNvSpPr/>
          <p:nvPr/>
        </p:nvSpPr>
        <p:spPr>
          <a:xfrm>
            <a:off x="18763008" y="10863418"/>
            <a:ext cx="3532546" cy="1774722"/>
          </a:xfrm>
          <a:prstGeom prst="rect">
            <a:avLst/>
          </a:prstGeom>
          <a:solidFill>
            <a:schemeClr val="accent4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Par=$1/share</a:t>
            </a:r>
          </a:p>
          <a:p>
            <a:pPr algn="ctr"/>
            <a:r>
              <a:rPr lang="en-US" b="1" dirty="0">
                <a:solidFill>
                  <a:srgbClr val="FFC000"/>
                </a:solidFill>
              </a:rPr>
              <a:t>Price=$200/share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846C3A0-6CF4-4C7C-A9A1-B31F0C3226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Chapter 12 Corporations: Organization, Share Transactions, and Equity | ACT2111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4120BA-9076-4B61-986E-24390F291A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3AD81-3AD4-9C46-856E-C08CF1183C60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18355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A5FCE-6BEE-465F-8266-364360AB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Corporate Capital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C7F7F7-AEC8-4F64-8331-093E8C709F0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b="1" dirty="0"/>
              <a:t>Equity</a:t>
            </a:r>
            <a:r>
              <a:rPr lang="en-US" dirty="0"/>
              <a:t> section has two parts</a:t>
            </a:r>
          </a:p>
          <a:p>
            <a:pPr lvl="1"/>
            <a:r>
              <a:rPr lang="en-US" b="1" dirty="0"/>
              <a:t>Share capital (invested capital) </a:t>
            </a:r>
            <a:r>
              <a:rPr lang="en-US" dirty="0"/>
              <a:t>is the total amount of cash and other assets paid into the corporation by shareholders in exchange for shares</a:t>
            </a:r>
          </a:p>
          <a:p>
            <a:pPr lvl="1"/>
            <a:r>
              <a:rPr lang="en-US" b="1" dirty="0"/>
              <a:t>Retained earnings (earned capital) </a:t>
            </a:r>
            <a:r>
              <a:rPr lang="en-US" dirty="0"/>
              <a:t>is net income that a corporation retains for future use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CA08B1-9E20-49B0-A8EE-A2CA9029EB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7000" y="6571192"/>
            <a:ext cx="21524800" cy="579226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EC9309-2C32-4D4C-890C-937364126B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Chapter 12 Corporations: Organization, Share Transactions, and Equity | ACT2111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7D9694-2E9B-454B-A61A-AE6FE265A1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3AD81-3AD4-9C46-856E-C08CF1183C60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52099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D0CB4E-25A7-4C33-ACE7-0C2D073AC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/>
              <a:t>Issuing Par Value </a:t>
            </a:r>
            <a:r>
              <a:rPr lang="en-US" sz="6600" b="1" dirty="0"/>
              <a:t>Ordinary Shares </a:t>
            </a:r>
            <a:r>
              <a:rPr lang="en-US" sz="6600" dirty="0"/>
              <a:t>for Cash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87153D-3251-4D03-B6C1-685958F00BB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90600" y="2330379"/>
            <a:ext cx="22301200" cy="10033073"/>
          </a:xfrm>
        </p:spPr>
        <p:txBody>
          <a:bodyPr/>
          <a:lstStyle/>
          <a:p>
            <a:r>
              <a:rPr lang="en-US" dirty="0"/>
              <a:t>Issuing Par Value </a:t>
            </a:r>
            <a:r>
              <a:rPr lang="en-US" b="1" dirty="0"/>
              <a:t>Ordinary Shares </a:t>
            </a:r>
            <a:r>
              <a:rPr lang="en-US" dirty="0"/>
              <a:t>for Cash</a:t>
            </a:r>
          </a:p>
          <a:p>
            <a:pPr lvl="1"/>
            <a:r>
              <a:rPr lang="en-US" dirty="0"/>
              <a:t>Case 1 (Price = Par value): Hydro-Slide SA issues 1,000 shares of €1 par value ordinary shares at par for cash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Case 2 (Price &gt; Par value): </a:t>
            </a:r>
            <a:r>
              <a:rPr lang="en-US" sz="4800" dirty="0"/>
              <a:t>Hydro-Slide issues an additional 1,000 shares of the €1 par value ordinary shares for cash at €5 per share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DB26E9-D7B7-4B56-ABC6-6D5F77F7400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4">
                <a:tint val="45000"/>
                <a:satMod val="400000"/>
              </a:schemeClr>
            </a:duotone>
          </a:blip>
          <a:srcRect r="54091"/>
          <a:stretch/>
        </p:blipFill>
        <p:spPr>
          <a:xfrm>
            <a:off x="2555702" y="4926842"/>
            <a:ext cx="9473012" cy="25494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2B1C6DA-97C6-4535-8394-9B3E5274B51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4">
                <a:tint val="45000"/>
                <a:satMod val="400000"/>
              </a:schemeClr>
            </a:duotone>
          </a:blip>
          <a:srcRect r="54091"/>
          <a:stretch/>
        </p:blipFill>
        <p:spPr>
          <a:xfrm>
            <a:off x="2555702" y="9467081"/>
            <a:ext cx="9473012" cy="299846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B8D5522-4F36-4570-AA9C-968117FE7668}"/>
              </a:ext>
            </a:extLst>
          </p:cNvPr>
          <p:cNvSpPr txBox="1"/>
          <p:nvPr/>
        </p:nvSpPr>
        <p:spPr>
          <a:xfrm>
            <a:off x="19421301" y="5573173"/>
            <a:ext cx="358502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Total par value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61DBE8F-DD63-460A-9D28-414947CF1B4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4">
                <a:tint val="45000"/>
                <a:satMod val="400000"/>
              </a:schemeClr>
            </a:duotone>
          </a:blip>
          <a:srcRect l="67011"/>
          <a:stretch/>
        </p:blipFill>
        <p:spPr>
          <a:xfrm>
            <a:off x="12028714" y="4926842"/>
            <a:ext cx="6807200" cy="254941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AE69507-168F-4740-A18B-6169F5CB53E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4">
                <a:tint val="45000"/>
                <a:satMod val="400000"/>
              </a:schemeClr>
            </a:duotone>
          </a:blip>
          <a:srcRect l="67011"/>
          <a:stretch/>
        </p:blipFill>
        <p:spPr>
          <a:xfrm>
            <a:off x="12028714" y="9467081"/>
            <a:ext cx="6807200" cy="299846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6EE2CDC-9D5C-4734-A1DC-19DA9F795997}"/>
              </a:ext>
            </a:extLst>
          </p:cNvPr>
          <p:cNvSpPr txBox="1"/>
          <p:nvPr/>
        </p:nvSpPr>
        <p:spPr>
          <a:xfrm>
            <a:off x="19421302" y="10075350"/>
            <a:ext cx="358502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Total par value</a:t>
            </a:r>
          </a:p>
        </p:txBody>
      </p: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8B88B82E-3B86-46F4-AA57-0FE63042AE75}"/>
              </a:ext>
            </a:extLst>
          </p:cNvPr>
          <p:cNvSpPr/>
          <p:nvPr/>
        </p:nvSpPr>
        <p:spPr>
          <a:xfrm rot="16200000">
            <a:off x="18628614" y="5663950"/>
            <a:ext cx="537029" cy="462956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FB362A70-6D88-422D-B372-F383D87DCEAD}"/>
              </a:ext>
            </a:extLst>
          </p:cNvPr>
          <p:cNvSpPr/>
          <p:nvPr/>
        </p:nvSpPr>
        <p:spPr>
          <a:xfrm rot="16200000">
            <a:off x="18628615" y="10170634"/>
            <a:ext cx="537029" cy="462956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41DC1DE-6F39-4553-8C9D-2D6F6221236C}"/>
              </a:ext>
            </a:extLst>
          </p:cNvPr>
          <p:cNvSpPr txBox="1"/>
          <p:nvPr/>
        </p:nvSpPr>
        <p:spPr>
          <a:xfrm>
            <a:off x="19421303" y="10685775"/>
            <a:ext cx="464617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Price - Total par value</a:t>
            </a:r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C541AF66-D1C4-4617-97CF-4DEF24C68332}"/>
              </a:ext>
            </a:extLst>
          </p:cNvPr>
          <p:cNvSpPr/>
          <p:nvPr/>
        </p:nvSpPr>
        <p:spPr>
          <a:xfrm rot="16200000">
            <a:off x="18628616" y="10781059"/>
            <a:ext cx="537029" cy="462956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535C9F4-8EB1-48B5-AF84-7A665CC1B801}"/>
              </a:ext>
            </a:extLst>
          </p:cNvPr>
          <p:cNvGrpSpPr/>
          <p:nvPr/>
        </p:nvGrpSpPr>
        <p:grpSpPr>
          <a:xfrm>
            <a:off x="18433143" y="943173"/>
            <a:ext cx="4887038" cy="1771078"/>
            <a:chOff x="24642536" y="2330379"/>
            <a:chExt cx="8374741" cy="3035032"/>
          </a:xfrm>
        </p:grpSpPr>
        <p:pic>
          <p:nvPicPr>
            <p:cNvPr id="20" name="Picture 2" descr="Share Stock Icon: immagini, foto stock e grafica vettoriale | Shutterstock">
              <a:extLst>
                <a:ext uri="{FF2B5EF4-FFF2-40B4-BE49-F238E27FC236}">
                  <a16:creationId xmlns:a16="http://schemas.microsoft.com/office/drawing/2014/main" id="{1D652E33-2C07-43D8-8C41-4C472293B3B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122" t="18100" r="16688" b="27530"/>
            <a:stretch/>
          </p:blipFill>
          <p:spPr bwMode="auto">
            <a:xfrm>
              <a:off x="24642536" y="2330379"/>
              <a:ext cx="3396342" cy="30044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0E0DB6CC-6033-4CEC-8718-31D89093F1AB}"/>
                </a:ext>
              </a:extLst>
            </p:cNvPr>
            <p:cNvSpPr/>
            <p:nvPr/>
          </p:nvSpPr>
          <p:spPr>
            <a:xfrm>
              <a:off x="27922765" y="2849264"/>
              <a:ext cx="1496686" cy="763815"/>
            </a:xfrm>
            <a:prstGeom prst="rightArrow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Arrow: Right 21">
              <a:extLst>
                <a:ext uri="{FF2B5EF4-FFF2-40B4-BE49-F238E27FC236}">
                  <a16:creationId xmlns:a16="http://schemas.microsoft.com/office/drawing/2014/main" id="{0E6A3682-F5C1-4FBD-9AF9-0AE3866B1DE8}"/>
                </a:ext>
              </a:extLst>
            </p:cNvPr>
            <p:cNvSpPr/>
            <p:nvPr/>
          </p:nvSpPr>
          <p:spPr>
            <a:xfrm rot="10800000">
              <a:off x="27922765" y="3710142"/>
              <a:ext cx="1496686" cy="763815"/>
            </a:xfrm>
            <a:prstGeom prst="rightArrow">
              <a:avLst/>
            </a:prstGeom>
            <a:solidFill>
              <a:srgbClr val="FCCD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3" name="Picture 4" descr="How to Make Money on TikTok - Snap Font">
              <a:extLst>
                <a:ext uri="{FF2B5EF4-FFF2-40B4-BE49-F238E27FC236}">
                  <a16:creationId xmlns:a16="http://schemas.microsoft.com/office/drawing/2014/main" id="{A48E9A81-557E-4EF4-8F2D-B9A4D885BA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620936" y="2330379"/>
              <a:ext cx="3396341" cy="30350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F52F31-0AA5-4D47-93BC-93DE823CFA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Chapter 12 Corporations: Organization, Share Transactions, and Equity | ACT2111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DD6821-A31B-4B15-BD4A-E07A8D55D9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3AD81-3AD4-9C46-856E-C08CF1183C60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92027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E04FE-976D-44C3-A2B6-86D03E13C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Issuing Par Value </a:t>
            </a:r>
            <a:r>
              <a:rPr lang="en-US" b="1" dirty="0"/>
              <a:t>Ordinary Shares </a:t>
            </a:r>
            <a:r>
              <a:rPr lang="en-US" dirty="0"/>
              <a:t>for Cash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FC3E44-866F-4BF1-AB96-90588322CCB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The total capital from these two transactions is €6,000, and the legal capital is €2,000. Assuming Hydro-Slide has retained earnings of €27,000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FEA045-FC05-40E5-A827-396D591815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003" y="5160262"/>
            <a:ext cx="21214254" cy="6212942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A3DC9E-3ED3-4237-91DD-8D1C6E31AA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Chapter 12 Corporations: Organization, Share Transactions, and Equity | ACT2111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559DE9-6C55-44C0-810C-7E6A00364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3AD81-3AD4-9C46-856E-C08CF1183C60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60866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853248-83ED-4D86-8E69-59BEA6E095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Issuing No-Par Ordinary Shares for Cash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F1C91D-FDE1-4306-92F3-046EBF64BD6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When no-par ordinary shares have a stated value, the entries are similar to those illustrated for par value shares</a:t>
            </a:r>
          </a:p>
          <a:p>
            <a:pPr lvl="1"/>
            <a:r>
              <a:rPr lang="en-US" dirty="0"/>
              <a:t>Case 1 (no-par shares with stated value): Hydro-Slide SA has €5 stated value no-par shares and the company issues 5,000 shares at €8 per share for cash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Case 2 (no-par shares without a stated value): Assume that </a:t>
            </a:r>
            <a:r>
              <a:rPr lang="en-US" sz="4800" dirty="0"/>
              <a:t>Hydro-Slide does not assign a stated value to its no-par shares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CFFE7B-AFF2-4EAE-9E19-CB3742F7B42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4">
                <a:tint val="45000"/>
                <a:satMod val="400000"/>
              </a:schemeClr>
            </a:duotone>
          </a:blip>
          <a:srcRect r="48960"/>
          <a:stretch/>
        </p:blipFill>
        <p:spPr>
          <a:xfrm>
            <a:off x="2443250" y="5583009"/>
            <a:ext cx="9487492" cy="31200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AD40DB4-BCDE-4096-9771-7A982C6BFCC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4">
                <a:tint val="45000"/>
                <a:satMod val="400000"/>
              </a:schemeClr>
            </a:duotone>
          </a:blip>
          <a:srcRect r="48960"/>
          <a:stretch/>
        </p:blipFill>
        <p:spPr>
          <a:xfrm>
            <a:off x="2443250" y="10550681"/>
            <a:ext cx="9487492" cy="166988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F29AEBD-61F5-41AE-8127-B0BCD0D8717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4">
                <a:tint val="45000"/>
                <a:satMod val="400000"/>
              </a:schemeClr>
            </a:duotone>
          </a:blip>
          <a:srcRect l="68062"/>
          <a:stretch/>
        </p:blipFill>
        <p:spPr>
          <a:xfrm>
            <a:off x="11930743" y="5583009"/>
            <a:ext cx="5936723" cy="312004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D8F060D-C4B6-4787-820E-FBD54CAC49B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4">
                <a:tint val="45000"/>
                <a:satMod val="400000"/>
              </a:schemeClr>
            </a:duotone>
          </a:blip>
          <a:srcRect l="68062"/>
          <a:stretch/>
        </p:blipFill>
        <p:spPr>
          <a:xfrm>
            <a:off x="11930742" y="10550681"/>
            <a:ext cx="5936724" cy="16698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16064B0-4805-422E-B17E-5AD83E74F0AB}"/>
              </a:ext>
            </a:extLst>
          </p:cNvPr>
          <p:cNvSpPr txBox="1"/>
          <p:nvPr/>
        </p:nvSpPr>
        <p:spPr>
          <a:xfrm>
            <a:off x="18459515" y="6219504"/>
            <a:ext cx="358502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Total stated value</a:t>
            </a:r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064FF882-9C65-4E6D-B866-98B0FF9903FF}"/>
              </a:ext>
            </a:extLst>
          </p:cNvPr>
          <p:cNvSpPr/>
          <p:nvPr/>
        </p:nvSpPr>
        <p:spPr>
          <a:xfrm rot="16200000">
            <a:off x="17666828" y="6310281"/>
            <a:ext cx="537029" cy="462956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F557F73-ACD3-4615-A13D-53B3D55FD2C3}"/>
              </a:ext>
            </a:extLst>
          </p:cNvPr>
          <p:cNvSpPr txBox="1"/>
          <p:nvPr/>
        </p:nvSpPr>
        <p:spPr>
          <a:xfrm>
            <a:off x="18459517" y="6869986"/>
            <a:ext cx="518107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Price - Total stated value</a:t>
            </a:r>
          </a:p>
          <a:p>
            <a:endParaRPr lang="en-US" b="1" dirty="0">
              <a:solidFill>
                <a:schemeClr val="accent2"/>
              </a:solidFill>
            </a:endParaRPr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41BA27F1-4CE1-4F29-9081-B06D68F27D04}"/>
              </a:ext>
            </a:extLst>
          </p:cNvPr>
          <p:cNvSpPr/>
          <p:nvPr/>
        </p:nvSpPr>
        <p:spPr>
          <a:xfrm rot="16200000">
            <a:off x="17666830" y="6965270"/>
            <a:ext cx="537029" cy="462956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D678F9C-97CA-4385-AC64-9D3359DE22F4}"/>
              </a:ext>
            </a:extLst>
          </p:cNvPr>
          <p:cNvGrpSpPr/>
          <p:nvPr/>
        </p:nvGrpSpPr>
        <p:grpSpPr>
          <a:xfrm>
            <a:off x="18916650" y="734526"/>
            <a:ext cx="4403531" cy="1595853"/>
            <a:chOff x="24642536" y="2330379"/>
            <a:chExt cx="8374741" cy="3035032"/>
          </a:xfrm>
        </p:grpSpPr>
        <p:pic>
          <p:nvPicPr>
            <p:cNvPr id="27" name="Picture 2" descr="Share Stock Icon: immagini, foto stock e grafica vettoriale | Shutterstock">
              <a:extLst>
                <a:ext uri="{FF2B5EF4-FFF2-40B4-BE49-F238E27FC236}">
                  <a16:creationId xmlns:a16="http://schemas.microsoft.com/office/drawing/2014/main" id="{E66D172B-30ED-4767-BE14-82C9171D71E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122" t="18100" r="16688" b="27530"/>
            <a:stretch/>
          </p:blipFill>
          <p:spPr bwMode="auto">
            <a:xfrm>
              <a:off x="24642536" y="2330379"/>
              <a:ext cx="3396342" cy="30044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Arrow: Right 27">
              <a:extLst>
                <a:ext uri="{FF2B5EF4-FFF2-40B4-BE49-F238E27FC236}">
                  <a16:creationId xmlns:a16="http://schemas.microsoft.com/office/drawing/2014/main" id="{0A042B3B-FCC9-4D70-91D7-3A1F08AF47C4}"/>
                </a:ext>
              </a:extLst>
            </p:cNvPr>
            <p:cNvSpPr/>
            <p:nvPr/>
          </p:nvSpPr>
          <p:spPr>
            <a:xfrm>
              <a:off x="27922765" y="2849264"/>
              <a:ext cx="1496686" cy="763815"/>
            </a:xfrm>
            <a:prstGeom prst="rightArrow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Arrow: Right 28">
              <a:extLst>
                <a:ext uri="{FF2B5EF4-FFF2-40B4-BE49-F238E27FC236}">
                  <a16:creationId xmlns:a16="http://schemas.microsoft.com/office/drawing/2014/main" id="{2F789AC7-F0F4-48EF-8F51-D935FEBCAA71}"/>
                </a:ext>
              </a:extLst>
            </p:cNvPr>
            <p:cNvSpPr/>
            <p:nvPr/>
          </p:nvSpPr>
          <p:spPr>
            <a:xfrm rot="10800000">
              <a:off x="27922765" y="3710142"/>
              <a:ext cx="1496686" cy="763815"/>
            </a:xfrm>
            <a:prstGeom prst="rightArrow">
              <a:avLst/>
            </a:prstGeom>
            <a:solidFill>
              <a:srgbClr val="FCCD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0" name="Picture 4" descr="How to Make Money on TikTok - Snap Font">
              <a:extLst>
                <a:ext uri="{FF2B5EF4-FFF2-40B4-BE49-F238E27FC236}">
                  <a16:creationId xmlns:a16="http://schemas.microsoft.com/office/drawing/2014/main" id="{78D14C7A-E928-47C0-B3F2-E2E4D571416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620936" y="2330379"/>
              <a:ext cx="3396341" cy="30350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7A893D-8EBF-416E-AF4A-8201F6A2D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Chapter 12 Corporations: Organization, Share Transactions, and Equity | ACT2111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274164-48B0-4779-B1E3-60BC24A598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3AD81-3AD4-9C46-856E-C08CF1183C60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42815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E828D-3579-4531-ADBF-FCEA57D55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Issuing Ordinary Shares for Services or Non-Cash Assets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A84C98-F245-4F5D-B7E0-0C2CF9D0E2D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90600" y="2330379"/>
            <a:ext cx="22301200" cy="11385622"/>
          </a:xfrm>
        </p:spPr>
        <p:txBody>
          <a:bodyPr>
            <a:normAutofit/>
          </a:bodyPr>
          <a:lstStyle/>
          <a:p>
            <a:r>
              <a:rPr lang="en-US" dirty="0"/>
              <a:t>Corporations also may issue shares for: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r>
              <a:rPr lang="en-US" b="1" dirty="0"/>
              <a:t>Cost </a:t>
            </a:r>
            <a:r>
              <a:rPr lang="en-US" dirty="0"/>
              <a:t>is </a:t>
            </a:r>
            <a:r>
              <a:rPr lang="en-US" altLang="zh-CN" dirty="0"/>
              <a:t>recorded </a:t>
            </a:r>
            <a:r>
              <a:rPr lang="en-US" dirty="0"/>
              <a:t>either at the fair market value of the consideration given up, or the fair market value of the consideration received, whichever is more clearly determinable</a:t>
            </a:r>
          </a:p>
        </p:txBody>
      </p:sp>
      <p:pic>
        <p:nvPicPr>
          <p:cNvPr id="5" name="Picture 2" descr="Share Stock Icon: immagini, foto stock e grafica vettoriale | Shutterstock">
            <a:extLst>
              <a:ext uri="{FF2B5EF4-FFF2-40B4-BE49-F238E27FC236}">
                <a16:creationId xmlns:a16="http://schemas.microsoft.com/office/drawing/2014/main" id="{C1CB94A1-F645-406C-B491-ED31B3B819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22" t="18100" r="16688" b="27530"/>
          <a:stretch/>
        </p:blipFill>
        <p:spPr bwMode="auto">
          <a:xfrm>
            <a:off x="2288753" y="4520763"/>
            <a:ext cx="3396342" cy="3004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Vecteurs pour Counsellor, Illustrations libres de droits pour Counsellor |  Depositphotos®">
            <a:extLst>
              <a:ext uri="{FF2B5EF4-FFF2-40B4-BE49-F238E27FC236}">
                <a16:creationId xmlns:a16="http://schemas.microsoft.com/office/drawing/2014/main" id="{998363EA-BED1-4AAA-A6A4-58A2EC95DF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8824" y="3693448"/>
            <a:ext cx="4368998" cy="4310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26739ACA-5AD9-4254-B50E-19D10BB4DAA8}"/>
              </a:ext>
            </a:extLst>
          </p:cNvPr>
          <p:cNvSpPr/>
          <p:nvPr/>
        </p:nvSpPr>
        <p:spPr>
          <a:xfrm>
            <a:off x="5568982" y="5039648"/>
            <a:ext cx="1496686" cy="763815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 descr="Apartment building isometric 3d icon Royalty Free Vector">
            <a:extLst>
              <a:ext uri="{FF2B5EF4-FFF2-40B4-BE49-F238E27FC236}">
                <a16:creationId xmlns:a16="http://schemas.microsoft.com/office/drawing/2014/main" id="{273D4CA3-D271-4394-B509-8DFD5EDED2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06" t="14550" r="10352" b="19702"/>
          <a:stretch/>
        </p:blipFill>
        <p:spPr bwMode="auto">
          <a:xfrm>
            <a:off x="18580001" y="4083990"/>
            <a:ext cx="3854383" cy="3529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Share Stock Icon: immagini, foto stock e grafica vettoriale | Shutterstock">
            <a:extLst>
              <a:ext uri="{FF2B5EF4-FFF2-40B4-BE49-F238E27FC236}">
                <a16:creationId xmlns:a16="http://schemas.microsoft.com/office/drawing/2014/main" id="{9F45B8E8-E22A-43B1-B01F-94E353F10F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22" t="18100" r="16688" b="27530"/>
          <a:stretch/>
        </p:blipFill>
        <p:spPr bwMode="auto">
          <a:xfrm>
            <a:off x="13601533" y="4520763"/>
            <a:ext cx="3396342" cy="3004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949BE08E-074D-4611-9B92-DDBAB293D91C}"/>
              </a:ext>
            </a:extLst>
          </p:cNvPr>
          <p:cNvSpPr/>
          <p:nvPr/>
        </p:nvSpPr>
        <p:spPr>
          <a:xfrm>
            <a:off x="16881762" y="5039648"/>
            <a:ext cx="1496686" cy="763815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C5146F62-CF06-4F4F-95A6-ABB7353EACA1}"/>
              </a:ext>
            </a:extLst>
          </p:cNvPr>
          <p:cNvSpPr/>
          <p:nvPr/>
        </p:nvSpPr>
        <p:spPr>
          <a:xfrm rot="10800000">
            <a:off x="5568982" y="5900526"/>
            <a:ext cx="1496686" cy="763815"/>
          </a:xfrm>
          <a:prstGeom prst="rightArrow">
            <a:avLst/>
          </a:prstGeom>
          <a:solidFill>
            <a:srgbClr val="FCCD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51910BA2-0EED-4C19-91F3-268A5B8C7215}"/>
              </a:ext>
            </a:extLst>
          </p:cNvPr>
          <p:cNvSpPr/>
          <p:nvPr/>
        </p:nvSpPr>
        <p:spPr>
          <a:xfrm rot="10800000">
            <a:off x="16881762" y="5900526"/>
            <a:ext cx="1496686" cy="763815"/>
          </a:xfrm>
          <a:prstGeom prst="rightArrow">
            <a:avLst/>
          </a:prstGeom>
          <a:solidFill>
            <a:srgbClr val="FCCD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4" name="Picture 4" descr="Town building isometric 3d icon Royalty Free Vector Image">
            <a:extLst>
              <a:ext uri="{FF2B5EF4-FFF2-40B4-BE49-F238E27FC236}">
                <a16:creationId xmlns:a16="http://schemas.microsoft.com/office/drawing/2014/main" id="{8263BB4E-1651-4B5F-982E-E18B6EAA2C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20" t="11295" r="10981" b="18317"/>
          <a:stretch/>
        </p:blipFill>
        <p:spPr bwMode="auto">
          <a:xfrm>
            <a:off x="24873926" y="8230506"/>
            <a:ext cx="3842267" cy="3773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4D0A0C-D8A5-46F5-AF80-2E854E64D7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Chapter 12 Corporations: Organization, Share Transactions, and Equity | ACT2111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25EC74-97C2-46B6-B321-D0A2A09749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3AD81-3AD4-9C46-856E-C08CF1183C60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89CD475-16CA-4CA4-986B-9BC6542BAF45}"/>
              </a:ext>
            </a:extLst>
          </p:cNvPr>
          <p:cNvSpPr txBox="1"/>
          <p:nvPr/>
        </p:nvSpPr>
        <p:spPr>
          <a:xfrm>
            <a:off x="1190152" y="7712098"/>
            <a:ext cx="1025434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5400" b="1" dirty="0">
                <a:solidFill>
                  <a:schemeClr val="tx2"/>
                </a:solidFill>
              </a:rPr>
              <a:t>Services </a:t>
            </a:r>
          </a:p>
          <a:p>
            <a:pPr algn="ctr"/>
            <a:r>
              <a:rPr lang="en-US" sz="5400" dirty="0">
                <a:solidFill>
                  <a:schemeClr val="tx2"/>
                </a:solidFill>
              </a:rPr>
              <a:t>(attorneys or consultants)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5107129-B37B-4DBE-922C-A7336EA2C21E}"/>
              </a:ext>
            </a:extLst>
          </p:cNvPr>
          <p:cNvSpPr txBox="1"/>
          <p:nvPr/>
        </p:nvSpPr>
        <p:spPr>
          <a:xfrm>
            <a:off x="10410867" y="7712098"/>
            <a:ext cx="1460549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5400" b="1" dirty="0">
                <a:solidFill>
                  <a:schemeClr val="tx2"/>
                </a:solidFill>
              </a:rPr>
              <a:t>Non-cash assets</a:t>
            </a:r>
          </a:p>
          <a:p>
            <a:pPr algn="ctr"/>
            <a:r>
              <a:rPr lang="en-US" sz="5400" dirty="0">
                <a:solidFill>
                  <a:schemeClr val="tx2"/>
                </a:solidFill>
              </a:rPr>
              <a:t> (land, buildings, and equipment)</a:t>
            </a:r>
          </a:p>
        </p:txBody>
      </p:sp>
    </p:spTree>
    <p:extLst>
      <p:ext uri="{BB962C8B-B14F-4D97-AF65-F5344CB8AC3E}">
        <p14:creationId xmlns:p14="http://schemas.microsoft.com/office/powerpoint/2010/main" val="33371410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7C3D8-BB9E-49D9-8404-43FD726845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Issuing Ordinary Shares for Services or Non-Cash Assets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094AE4-6A21-4B61-BC1B-76E269EAE9E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en-US" sz="6000" dirty="0"/>
              <a:t>Example 1: Attorneys have helped Jordan Company incorporate. They have billed the company €5,000 for their services. They agree to accept 4,000 shares of €1 par value ordinary shares in payment of their bill. At the time of the exchange, there is no established market price for the shares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46F530-2903-4C14-954F-359DB4F6D16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4">
                <a:tint val="45000"/>
                <a:satMod val="400000"/>
              </a:schemeClr>
            </a:duotone>
          </a:blip>
          <a:srcRect r="50833"/>
          <a:stretch/>
        </p:blipFill>
        <p:spPr>
          <a:xfrm>
            <a:off x="5947488" y="7346915"/>
            <a:ext cx="10606962" cy="336071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63A6A5E-D74D-439A-A6AB-763D025670C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4">
                <a:tint val="45000"/>
                <a:satMod val="400000"/>
              </a:schemeClr>
            </a:duotone>
          </a:blip>
          <a:srcRect l="68329"/>
          <a:stretch/>
        </p:blipFill>
        <p:spPr>
          <a:xfrm>
            <a:off x="16554450" y="7346915"/>
            <a:ext cx="6832600" cy="3360710"/>
          </a:xfrm>
          <a:prstGeom prst="rect">
            <a:avLst/>
          </a:prstGeom>
        </p:spPr>
      </p:pic>
      <p:pic>
        <p:nvPicPr>
          <p:cNvPr id="6" name="Picture 2" descr="Share Stock Icon: immagini, foto stock e grafica vettoriale | Shutterstock">
            <a:extLst>
              <a:ext uri="{FF2B5EF4-FFF2-40B4-BE49-F238E27FC236}">
                <a16:creationId xmlns:a16="http://schemas.microsoft.com/office/drawing/2014/main" id="{93D1189E-7770-4476-B557-7789B77CBF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22" t="18100" r="16688" b="27530"/>
          <a:stretch/>
        </p:blipFill>
        <p:spPr bwMode="auto">
          <a:xfrm>
            <a:off x="2696654" y="9517444"/>
            <a:ext cx="3016359" cy="2668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Vecteurs pour Counsellor, Illustrations libres de droits pour Counsellor |  Depositphotos®">
            <a:extLst>
              <a:ext uri="{FF2B5EF4-FFF2-40B4-BE49-F238E27FC236}">
                <a16:creationId xmlns:a16="http://schemas.microsoft.com/office/drawing/2014/main" id="{A3D6ECD9-A1EB-4699-B85B-FA74D67568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401" y="6858000"/>
            <a:ext cx="3016359" cy="2976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Arrow: Bent 12">
            <a:extLst>
              <a:ext uri="{FF2B5EF4-FFF2-40B4-BE49-F238E27FC236}">
                <a16:creationId xmlns:a16="http://schemas.microsoft.com/office/drawing/2014/main" id="{A824DD01-AC73-4C76-9D9F-C9C9C6083DC0}"/>
              </a:ext>
            </a:extLst>
          </p:cNvPr>
          <p:cNvSpPr/>
          <p:nvPr/>
        </p:nvSpPr>
        <p:spPr>
          <a:xfrm rot="5400000">
            <a:off x="3725055" y="8435068"/>
            <a:ext cx="1047081" cy="1117671"/>
          </a:xfrm>
          <a:prstGeom prst="bentArrow">
            <a:avLst/>
          </a:prstGeom>
          <a:solidFill>
            <a:srgbClr val="FCCD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Arrow: Bent 20">
            <a:extLst>
              <a:ext uri="{FF2B5EF4-FFF2-40B4-BE49-F238E27FC236}">
                <a16:creationId xmlns:a16="http://schemas.microsoft.com/office/drawing/2014/main" id="{D88F5A29-8462-48D6-9188-A806482CFBB8}"/>
              </a:ext>
            </a:extLst>
          </p:cNvPr>
          <p:cNvSpPr/>
          <p:nvPr/>
        </p:nvSpPr>
        <p:spPr>
          <a:xfrm rot="16200000">
            <a:off x="1878922" y="9753848"/>
            <a:ext cx="1047081" cy="1117671"/>
          </a:xfrm>
          <a:prstGeom prst="ben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B7B35B-BFB8-4F00-8046-210372218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Chapter 12 Corporations: Organization, Share Transactions, and Equity | ACT2111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35F75B-C40C-4E85-8C0D-2401A4D7F5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3AD81-3AD4-9C46-856E-C08CF1183C60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66448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DEAC4D2D-6EE9-47D7-8ECC-86BFB2554943}"/>
              </a:ext>
            </a:extLst>
          </p:cNvPr>
          <p:cNvSpPr/>
          <p:nvPr/>
        </p:nvSpPr>
        <p:spPr>
          <a:xfrm>
            <a:off x="13040947" y="434511"/>
            <a:ext cx="10644554" cy="6010354"/>
          </a:xfrm>
          <a:prstGeom prst="roundRect">
            <a:avLst>
              <a:gd name="adj" fmla="val 930"/>
            </a:avLst>
          </a:prstGeom>
          <a:solidFill>
            <a:schemeClr val="bg1"/>
          </a:solidFill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4148E231-7ED2-48EE-90DF-2A2F7F4771D9}"/>
              </a:ext>
            </a:extLst>
          </p:cNvPr>
          <p:cNvSpPr/>
          <p:nvPr/>
        </p:nvSpPr>
        <p:spPr>
          <a:xfrm>
            <a:off x="13040947" y="6683267"/>
            <a:ext cx="10644554" cy="6070483"/>
          </a:xfrm>
          <a:prstGeom prst="roundRect">
            <a:avLst>
              <a:gd name="adj" fmla="val 930"/>
            </a:avLst>
          </a:prstGeom>
          <a:solidFill>
            <a:schemeClr val="bg1"/>
          </a:solidFill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C92522-8625-4A15-8911-848361E33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Review of Ch</a:t>
            </a:r>
            <a:r>
              <a:rPr lang="en-US" altLang="zh-CN" dirty="0"/>
              <a:t>10&amp;11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E130ED-D7A2-4140-B592-C8AFE58D3DE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90600" y="2330379"/>
            <a:ext cx="12174416" cy="10033073"/>
          </a:xfrm>
        </p:spPr>
        <p:txBody>
          <a:bodyPr>
            <a:normAutofit/>
          </a:bodyPr>
          <a:lstStyle/>
          <a:p>
            <a:r>
              <a:rPr lang="en-US" altLang="zh-CN" dirty="0"/>
              <a:t>Ch 10 </a:t>
            </a:r>
            <a:r>
              <a:rPr lang="en-US" altLang="zh-CN" b="1" dirty="0"/>
              <a:t>C</a:t>
            </a:r>
            <a:r>
              <a:rPr lang="en-US" b="1" dirty="0"/>
              <a:t>urrent</a:t>
            </a:r>
            <a:r>
              <a:rPr lang="en-US" dirty="0"/>
              <a:t> Liabilities</a:t>
            </a:r>
          </a:p>
          <a:p>
            <a:pPr lvl="1"/>
            <a:r>
              <a:rPr lang="en-US" altLang="en-US" dirty="0"/>
              <a:t>Notes Payable</a:t>
            </a:r>
          </a:p>
          <a:p>
            <a:pPr lvl="1"/>
            <a:r>
              <a:rPr lang="en-US" dirty="0"/>
              <a:t>Unearned Revenues</a:t>
            </a:r>
          </a:p>
          <a:p>
            <a:pPr lvl="1"/>
            <a:r>
              <a:rPr lang="en-US" altLang="en-US" dirty="0"/>
              <a:t>Current Maturities of Long-Term Debt</a:t>
            </a:r>
          </a:p>
          <a:p>
            <a:pPr lvl="1"/>
            <a:r>
              <a:rPr lang="en-US" dirty="0"/>
              <a:t>Provision</a:t>
            </a:r>
            <a:r>
              <a:rPr lang="en-US" altLang="zh-CN" dirty="0"/>
              <a:t>s</a:t>
            </a:r>
            <a:r>
              <a:rPr lang="en-US" dirty="0"/>
              <a:t> - Product Warranties</a:t>
            </a:r>
          </a:p>
          <a:p>
            <a:r>
              <a:rPr lang="en-US" dirty="0"/>
              <a:t>Ch 11 </a:t>
            </a:r>
            <a:r>
              <a:rPr lang="en-US" b="1" dirty="0"/>
              <a:t>Non-current</a:t>
            </a:r>
            <a:r>
              <a:rPr lang="en-US" dirty="0"/>
              <a:t> Liabilities</a:t>
            </a:r>
          </a:p>
          <a:p>
            <a:pPr lvl="1"/>
            <a:r>
              <a:rPr lang="en-US" dirty="0"/>
              <a:t>Bonds</a:t>
            </a:r>
          </a:p>
          <a:p>
            <a:pPr lvl="2"/>
            <a:r>
              <a:rPr lang="en-US" dirty="0"/>
              <a:t>Issuing a bond</a:t>
            </a:r>
          </a:p>
          <a:p>
            <a:pPr lvl="2"/>
            <a:r>
              <a:rPr lang="en-US" dirty="0"/>
              <a:t>Amortizing bond </a:t>
            </a:r>
            <a:r>
              <a:rPr lang="en-US" b="1" dirty="0">
                <a:solidFill>
                  <a:srgbClr val="00B050"/>
                </a:solidFill>
              </a:rPr>
              <a:t>discount</a:t>
            </a:r>
            <a:r>
              <a:rPr lang="en-US" dirty="0"/>
              <a:t> or </a:t>
            </a:r>
            <a:r>
              <a:rPr lang="en-US" b="1" dirty="0">
                <a:solidFill>
                  <a:srgbClr val="FFC000"/>
                </a:solidFill>
              </a:rPr>
              <a:t>premium</a:t>
            </a:r>
          </a:p>
          <a:p>
            <a:pPr lvl="2"/>
            <a:r>
              <a:rPr lang="en-US" dirty="0"/>
              <a:t>Redeeming a bond</a:t>
            </a:r>
          </a:p>
          <a:p>
            <a:pPr lvl="1"/>
            <a:r>
              <a:rPr lang="en-US" dirty="0"/>
              <a:t>Mortgage Notes</a:t>
            </a:r>
          </a:p>
          <a:p>
            <a:pPr lvl="2"/>
            <a:r>
              <a:rPr lang="en-US" altLang="zh-CN" dirty="0"/>
              <a:t>Installment payment = </a:t>
            </a:r>
            <a:r>
              <a:rPr lang="en-US" altLang="zh-CN" b="1" dirty="0">
                <a:solidFill>
                  <a:srgbClr val="F89387"/>
                </a:solidFill>
              </a:rPr>
              <a:t>interest payment </a:t>
            </a:r>
            <a:r>
              <a:rPr lang="en-US" altLang="zh-CN" dirty="0"/>
              <a:t>+ </a:t>
            </a:r>
            <a:r>
              <a:rPr lang="en-US" altLang="zh-CN" b="1" dirty="0">
                <a:solidFill>
                  <a:srgbClr val="0070C0"/>
                </a:solidFill>
              </a:rPr>
              <a:t>principal payment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68DB31-5DF1-4E88-B414-A6FBDEE47A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Chapter 12 Corporations: Organization, Share Transactions, and Equity | ACT2111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F0DE28-8AB9-41FC-9E4D-429B1187BD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3AD81-3AD4-9C46-856E-C08CF1183C60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2B8A1E6-7170-457E-9DB8-9C01C95BC3C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5664"/>
          <a:stretch/>
        </p:blipFill>
        <p:spPr>
          <a:xfrm>
            <a:off x="13165016" y="531511"/>
            <a:ext cx="10349522" cy="415877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7A79AC7-C64E-4470-8062-89034FAD4D5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5783"/>
          <a:stretch/>
        </p:blipFill>
        <p:spPr>
          <a:xfrm>
            <a:off x="13165016" y="6766806"/>
            <a:ext cx="10349522" cy="414997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9969610-CEB6-489E-87EB-2E524448501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prstClr val="black"/>
              <a:schemeClr val="accent4">
                <a:tint val="45000"/>
                <a:satMod val="400000"/>
              </a:schemeClr>
            </a:duotone>
          </a:blip>
          <a:srcRect b="40195"/>
          <a:stretch/>
        </p:blipFill>
        <p:spPr>
          <a:xfrm>
            <a:off x="13165016" y="10911390"/>
            <a:ext cx="10349522" cy="101098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EEE0A70-B653-4356-847B-B57A35AEA8C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prstClr val="black"/>
              <a:schemeClr val="accent4">
                <a:tint val="45000"/>
                <a:satMod val="400000"/>
              </a:schemeClr>
            </a:duotone>
          </a:blip>
          <a:srcRect b="36421"/>
          <a:stretch/>
        </p:blipFill>
        <p:spPr>
          <a:xfrm>
            <a:off x="13165016" y="4665289"/>
            <a:ext cx="10349522" cy="110313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Speech Bubble: Rectangle with Corners Rounded 19">
                <a:extLst>
                  <a:ext uri="{FF2B5EF4-FFF2-40B4-BE49-F238E27FC236}">
                    <a16:creationId xmlns:a16="http://schemas.microsoft.com/office/drawing/2014/main" id="{8D2C7786-F3AD-422C-81A8-24FA23FFC6CD}"/>
                  </a:ext>
                </a:extLst>
              </p:cNvPr>
              <p:cNvSpPr/>
              <p:nvPr/>
            </p:nvSpPr>
            <p:spPr>
              <a:xfrm>
                <a:off x="8829767" y="12021155"/>
                <a:ext cx="3805200" cy="1284537"/>
              </a:xfrm>
              <a:prstGeom prst="wedgeRoundRectCallout">
                <a:avLst>
                  <a:gd name="adj1" fmla="val -6737"/>
                  <a:gd name="adj2" fmla="val -65356"/>
                  <a:gd name="adj3" fmla="val 16667"/>
                </a:avLst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i="0" dirty="0" smtClean="0">
                          <a:solidFill>
                            <a:srgbClr val="F89387"/>
                          </a:solidFill>
                          <a:latin typeface="Cambria Math" panose="02040503050406030204" pitchFamily="18" charset="0"/>
                        </a:rPr>
                        <m:t>carrying</m:t>
                      </m:r>
                      <m:r>
                        <a:rPr lang="en-US" i="0" dirty="0" smtClean="0">
                          <a:solidFill>
                            <a:srgbClr val="F89387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i="0" dirty="0" smtClean="0">
                          <a:solidFill>
                            <a:srgbClr val="F89387"/>
                          </a:solidFill>
                          <a:latin typeface="Cambria Math" panose="02040503050406030204" pitchFamily="18" charset="0"/>
                        </a:rPr>
                        <m:t>value</m:t>
                      </m:r>
                      <m:r>
                        <a:rPr lang="en-US" i="0" dirty="0" smtClean="0">
                          <a:solidFill>
                            <a:srgbClr val="F89387"/>
                          </a:solidFill>
                          <a:latin typeface="Cambria Math" panose="02040503050406030204" pitchFamily="18" charset="0"/>
                        </a:rPr>
                        <m:t> × </m:t>
                      </m:r>
                      <m:r>
                        <m:rPr>
                          <m:sty m:val="p"/>
                        </m:rPr>
                        <a:rPr lang="en-US" i="0" dirty="0">
                          <a:solidFill>
                            <a:srgbClr val="F89387"/>
                          </a:solidFill>
                          <a:latin typeface="Cambria Math" panose="02040503050406030204" pitchFamily="18" charset="0"/>
                        </a:rPr>
                        <m:t>interest</m:t>
                      </m:r>
                      <m:r>
                        <a:rPr lang="en-US" i="0" dirty="0">
                          <a:solidFill>
                            <a:srgbClr val="F89387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i="0" dirty="0">
                          <a:solidFill>
                            <a:srgbClr val="F89387"/>
                          </a:solidFill>
                          <a:latin typeface="Cambria Math" panose="02040503050406030204" pitchFamily="18" charset="0"/>
                        </a:rPr>
                        <m:t>rate</m:t>
                      </m:r>
                    </m:oMath>
                  </m:oMathPara>
                </a14:m>
                <a:endParaRPr lang="en-US" dirty="0">
                  <a:solidFill>
                    <a:srgbClr val="F89387"/>
                  </a:solidFill>
                </a:endParaRPr>
              </a:p>
            </p:txBody>
          </p:sp>
        </mc:Choice>
        <mc:Fallback xmlns="">
          <p:sp>
            <p:nvSpPr>
              <p:cNvPr id="20" name="Speech Bubble: Rectangle with Corners Rounded 19">
                <a:extLst>
                  <a:ext uri="{FF2B5EF4-FFF2-40B4-BE49-F238E27FC236}">
                    <a16:creationId xmlns:a16="http://schemas.microsoft.com/office/drawing/2014/main" id="{8D2C7786-F3AD-422C-81A8-24FA23FFC6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29767" y="12021155"/>
                <a:ext cx="3805200" cy="1284537"/>
              </a:xfrm>
              <a:prstGeom prst="wedgeRoundRectCallout">
                <a:avLst>
                  <a:gd name="adj1" fmla="val -6737"/>
                  <a:gd name="adj2" fmla="val -65356"/>
                  <a:gd name="adj3" fmla="val 16667"/>
                </a:avLst>
              </a:prstGeom>
              <a:blipFill>
                <a:blip r:embed="rId7"/>
                <a:stretch>
                  <a:fillRect/>
                </a:stretch>
              </a:blipFill>
              <a:ln w="3810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C87AE4C5-5E14-40CF-81CA-69C7FBEE934B}"/>
              </a:ext>
            </a:extLst>
          </p:cNvPr>
          <p:cNvSpPr/>
          <p:nvPr/>
        </p:nvSpPr>
        <p:spPr>
          <a:xfrm>
            <a:off x="19264120" y="2400858"/>
            <a:ext cx="1390160" cy="422380"/>
          </a:xfrm>
          <a:prstGeom prst="roundRect">
            <a:avLst>
              <a:gd name="adj" fmla="val 930"/>
            </a:avLst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AAE53509-1FFD-4A04-B1A1-7B7020DC3C6D}"/>
              </a:ext>
            </a:extLst>
          </p:cNvPr>
          <p:cNvSpPr/>
          <p:nvPr/>
        </p:nvSpPr>
        <p:spPr>
          <a:xfrm>
            <a:off x="22006606" y="5025408"/>
            <a:ext cx="1390160" cy="422380"/>
          </a:xfrm>
          <a:prstGeom prst="roundRect">
            <a:avLst>
              <a:gd name="adj" fmla="val 930"/>
            </a:avLst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439A7EF7-D999-426C-84D9-D8CD0AE72D9C}"/>
              </a:ext>
            </a:extLst>
          </p:cNvPr>
          <p:cNvSpPr/>
          <p:nvPr/>
        </p:nvSpPr>
        <p:spPr>
          <a:xfrm>
            <a:off x="20506052" y="11264629"/>
            <a:ext cx="1390160" cy="422380"/>
          </a:xfrm>
          <a:prstGeom prst="roundRect">
            <a:avLst>
              <a:gd name="adj" fmla="val 930"/>
            </a:avLst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FD16CA33-BA40-4E9A-9264-D0DB785CA7CE}"/>
              </a:ext>
            </a:extLst>
          </p:cNvPr>
          <p:cNvSpPr/>
          <p:nvPr/>
        </p:nvSpPr>
        <p:spPr>
          <a:xfrm>
            <a:off x="19220577" y="8620132"/>
            <a:ext cx="1390160" cy="422380"/>
          </a:xfrm>
          <a:prstGeom prst="roundRect">
            <a:avLst>
              <a:gd name="adj" fmla="val 930"/>
            </a:avLst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8CCA0BB-F2C9-4815-AE69-618A1AC3BCF2}"/>
              </a:ext>
            </a:extLst>
          </p:cNvPr>
          <p:cNvSpPr txBox="1"/>
          <p:nvPr/>
        </p:nvSpPr>
        <p:spPr>
          <a:xfrm>
            <a:off x="13419749" y="5885957"/>
            <a:ext cx="1001101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dirty="0">
                <a:solidFill>
                  <a:srgbClr val="00B050"/>
                </a:solidFill>
              </a:rPr>
              <a:t>Interest Exp &gt; Interest Payment | The difference is added to bonds payable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4237479-D43D-4A07-8B62-CB048867FE7F}"/>
              </a:ext>
            </a:extLst>
          </p:cNvPr>
          <p:cNvSpPr txBox="1"/>
          <p:nvPr/>
        </p:nvSpPr>
        <p:spPr>
          <a:xfrm>
            <a:off x="13079535" y="12059244"/>
            <a:ext cx="1052048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dirty="0">
                <a:solidFill>
                  <a:srgbClr val="E0A71A"/>
                </a:solidFill>
              </a:rPr>
              <a:t>Interest Exp &lt; Interest Payment | The difference is subtracted from bonds payable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842AC1D-B1A9-4EF3-AAD5-F9778C650FB3}"/>
              </a:ext>
            </a:extLst>
          </p:cNvPr>
          <p:cNvSpPr txBox="1"/>
          <p:nvPr/>
        </p:nvSpPr>
        <p:spPr>
          <a:xfrm>
            <a:off x="13079535" y="6717843"/>
            <a:ext cx="3655890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dirty="0">
                <a:solidFill>
                  <a:srgbClr val="E0A71A"/>
                </a:solidFill>
              </a:rPr>
              <a:t>Bond issued at a premium</a:t>
            </a:r>
            <a:endParaRPr lang="en-US" sz="24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821E910-E73D-4BAC-908C-3833F5F38AFA}"/>
              </a:ext>
            </a:extLst>
          </p:cNvPr>
          <p:cNvSpPr txBox="1"/>
          <p:nvPr/>
        </p:nvSpPr>
        <p:spPr>
          <a:xfrm>
            <a:off x="13079535" y="499420"/>
            <a:ext cx="3655890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dirty="0">
                <a:solidFill>
                  <a:srgbClr val="00B050"/>
                </a:solidFill>
              </a:rPr>
              <a:t>Bond issued at a </a:t>
            </a:r>
            <a:r>
              <a:rPr lang="en-US" altLang="zh-CN" sz="2400" b="1" dirty="0">
                <a:solidFill>
                  <a:srgbClr val="00B050"/>
                </a:solidFill>
              </a:rPr>
              <a:t>discount</a:t>
            </a:r>
            <a:endParaRPr lang="en-US" sz="24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85225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7C3D8-BB9E-49D9-8404-43FD726845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Issuing Ordinary Shares for Services or Non-Cash Assets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094AE4-6A21-4B61-BC1B-76E269EAE9E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en-US" sz="6000" dirty="0"/>
              <a:t>Example 2: Athletic Research AG is an existing publicly held corporation.  Its €5 par value shares are actively traded at €8 per share. The company issues 10,000 shares to acquire land recently advertised for sale at €90,000. The most clearly evident value in this non-cash transaction is the market price of the consideration given, €80,000</a:t>
            </a:r>
          </a:p>
        </p:txBody>
      </p:sp>
      <p:pic>
        <p:nvPicPr>
          <p:cNvPr id="6" name="Picture 2" descr="Share Stock Icon: immagini, foto stock e grafica vettoriale | Shutterstock">
            <a:extLst>
              <a:ext uri="{FF2B5EF4-FFF2-40B4-BE49-F238E27FC236}">
                <a16:creationId xmlns:a16="http://schemas.microsoft.com/office/drawing/2014/main" id="{93D1189E-7770-4476-B557-7789B77CBF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22" t="18100" r="16688" b="27530"/>
          <a:stretch/>
        </p:blipFill>
        <p:spPr bwMode="auto">
          <a:xfrm>
            <a:off x="2696654" y="9968111"/>
            <a:ext cx="3016359" cy="2668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Arrow: Bent 12">
            <a:extLst>
              <a:ext uri="{FF2B5EF4-FFF2-40B4-BE49-F238E27FC236}">
                <a16:creationId xmlns:a16="http://schemas.microsoft.com/office/drawing/2014/main" id="{A824DD01-AC73-4C76-9D9F-C9C9C6083DC0}"/>
              </a:ext>
            </a:extLst>
          </p:cNvPr>
          <p:cNvSpPr/>
          <p:nvPr/>
        </p:nvSpPr>
        <p:spPr>
          <a:xfrm rot="5400000">
            <a:off x="3725055" y="8885735"/>
            <a:ext cx="1047081" cy="1117671"/>
          </a:xfrm>
          <a:prstGeom prst="bentArrow">
            <a:avLst/>
          </a:prstGeom>
          <a:solidFill>
            <a:srgbClr val="FCCD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Arrow: Bent 20">
            <a:extLst>
              <a:ext uri="{FF2B5EF4-FFF2-40B4-BE49-F238E27FC236}">
                <a16:creationId xmlns:a16="http://schemas.microsoft.com/office/drawing/2014/main" id="{D88F5A29-8462-48D6-9188-A806482CFBB8}"/>
              </a:ext>
            </a:extLst>
          </p:cNvPr>
          <p:cNvSpPr/>
          <p:nvPr/>
        </p:nvSpPr>
        <p:spPr>
          <a:xfrm rot="16200000">
            <a:off x="1878922" y="10204515"/>
            <a:ext cx="1047081" cy="1117671"/>
          </a:xfrm>
          <a:prstGeom prst="ben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BE042CE-9BD3-4EC2-A929-81A9FE57F6AA}"/>
              </a:ext>
            </a:extLst>
          </p:cNvPr>
          <p:cNvGrpSpPr/>
          <p:nvPr/>
        </p:nvGrpSpPr>
        <p:grpSpPr>
          <a:xfrm>
            <a:off x="5557499" y="8081693"/>
            <a:ext cx="17829551" cy="3144994"/>
            <a:chOff x="5557499" y="7631025"/>
            <a:chExt cx="19161134" cy="3379875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BFACB0C-26D8-4172-BBED-7CA4FC535B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prstClr val="black"/>
                <a:schemeClr val="accent4">
                  <a:tint val="45000"/>
                  <a:satMod val="400000"/>
                </a:schemeClr>
              </a:duotone>
            </a:blip>
            <a:srcRect r="50410"/>
            <a:stretch/>
          </p:blipFill>
          <p:spPr>
            <a:xfrm>
              <a:off x="5557499" y="7631025"/>
              <a:ext cx="11530352" cy="3379875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ECE6B1ED-BE8C-4695-94B4-0469AC4606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prstClr val="black"/>
                <a:schemeClr val="accent4">
                  <a:tint val="45000"/>
                  <a:satMod val="400000"/>
                </a:schemeClr>
              </a:duotone>
            </a:blip>
            <a:srcRect l="67181"/>
            <a:stretch/>
          </p:blipFill>
          <p:spPr>
            <a:xfrm>
              <a:off x="17087851" y="7631025"/>
              <a:ext cx="7630782" cy="3379875"/>
            </a:xfrm>
            <a:prstGeom prst="rect">
              <a:avLst/>
            </a:prstGeom>
          </p:spPr>
        </p:pic>
      </p:grpSp>
      <p:pic>
        <p:nvPicPr>
          <p:cNvPr id="10" name="Picture 2" descr="Apartment building isometric 3d icon Royalty Free Vector">
            <a:extLst>
              <a:ext uri="{FF2B5EF4-FFF2-40B4-BE49-F238E27FC236}">
                <a16:creationId xmlns:a16="http://schemas.microsoft.com/office/drawing/2014/main" id="{D7824127-F8D3-4AED-8078-32771771B6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06" t="14550" r="10352" b="19702"/>
          <a:stretch/>
        </p:blipFill>
        <p:spPr bwMode="auto">
          <a:xfrm>
            <a:off x="990601" y="7558925"/>
            <a:ext cx="2927522" cy="2680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71FEF5-657F-4391-96FF-FE1D158EFE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Chapter 12 Corporations: Organization, Share Transactions, and Equity | ACT2111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BFFF0D-D9D6-48B5-8C28-CF1584A751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3AD81-3AD4-9C46-856E-C08CF1183C60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5457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9951CC-04F4-4CD7-82A9-4BA0BA894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Accounting for Preference Shares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DC6118-A096-4852-AFCC-C4479BB9573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b="1" dirty="0"/>
              <a:t>Preference shares </a:t>
            </a:r>
            <a:r>
              <a:rPr lang="en-US" dirty="0"/>
              <a:t>have contractual provisions that give them some preference or priority over ordinary shares</a:t>
            </a:r>
          </a:p>
        </p:txBody>
      </p:sp>
      <p:pic>
        <p:nvPicPr>
          <p:cNvPr id="8194" name="Picture 2" descr="Pete Hardesty on Twitter: &quot;I am in the DMV and it's exactly like that scene  in Zootopia. Right down to the jokes. There are over 20 people in the  “check-in” line with">
            <a:extLst>
              <a:ext uri="{FF2B5EF4-FFF2-40B4-BE49-F238E27FC236}">
                <a16:creationId xmlns:a16="http://schemas.microsoft.com/office/drawing/2014/main" id="{C403FF3E-E628-48AB-A0E0-68CCA4FA2B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850" y="4575140"/>
            <a:ext cx="9239250" cy="5543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35D57E2-5753-4979-9F69-181E21E9131F}"/>
              </a:ext>
            </a:extLst>
          </p:cNvPr>
          <p:cNvSpPr txBox="1"/>
          <p:nvPr/>
        </p:nvSpPr>
        <p:spPr>
          <a:xfrm>
            <a:off x="266700" y="10156593"/>
            <a:ext cx="386715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solidFill>
                  <a:schemeClr val="accent1"/>
                </a:solidFill>
              </a:rPr>
              <a:t>Ordinary</a:t>
            </a:r>
          </a:p>
          <a:p>
            <a:pPr algn="ctr"/>
            <a:r>
              <a:rPr lang="en-US" sz="4000" b="1" dirty="0">
                <a:solidFill>
                  <a:schemeClr val="accent1"/>
                </a:solidFill>
              </a:rPr>
              <a:t>shareholders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6ACF10-3F84-4BBF-AD9A-78354C77A43B}"/>
              </a:ext>
            </a:extLst>
          </p:cNvPr>
          <p:cNvSpPr txBox="1"/>
          <p:nvPr/>
        </p:nvSpPr>
        <p:spPr>
          <a:xfrm>
            <a:off x="3600450" y="10156593"/>
            <a:ext cx="371475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solidFill>
                  <a:schemeClr val="accent1"/>
                </a:solidFill>
              </a:rPr>
              <a:t>Preference</a:t>
            </a:r>
          </a:p>
          <a:p>
            <a:pPr algn="ctr"/>
            <a:r>
              <a:rPr lang="en-US" sz="4000" b="1" dirty="0">
                <a:solidFill>
                  <a:schemeClr val="accent1"/>
                </a:solidFill>
              </a:rPr>
              <a:t>shareholders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0FA6488-31BD-40E9-B3FC-BF9F7D20715E}"/>
              </a:ext>
            </a:extLst>
          </p:cNvPr>
          <p:cNvSpPr txBox="1"/>
          <p:nvPr/>
        </p:nvSpPr>
        <p:spPr>
          <a:xfrm>
            <a:off x="7315200" y="10156593"/>
            <a:ext cx="333375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4000" b="1" dirty="0">
                <a:solidFill>
                  <a:schemeClr val="accent1"/>
                </a:solidFill>
              </a:rPr>
              <a:t>Company</a:t>
            </a:r>
            <a:endParaRPr lang="en-US" sz="4000" b="1" dirty="0">
              <a:solidFill>
                <a:schemeClr val="accent1"/>
              </a:solidFill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3773D3DD-F920-4DCE-871F-83766B332DD5}"/>
              </a:ext>
            </a:extLst>
          </p:cNvPr>
          <p:cNvSpPr txBox="1">
            <a:spLocks/>
          </p:cNvSpPr>
          <p:nvPr/>
        </p:nvSpPr>
        <p:spPr>
          <a:xfrm>
            <a:off x="10648950" y="4575140"/>
            <a:ext cx="12642850" cy="100330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857264" indent="-857264" algn="l" defTabSz="1828373" rtl="0" eaLnBrk="1" latinLnBrk="0" hangingPunct="1">
              <a:lnSpc>
                <a:spcPct val="90000"/>
              </a:lnSpc>
              <a:spcBef>
                <a:spcPts val="2000"/>
              </a:spcBef>
              <a:buFont typeface="Wingdings" panose="05000000000000000000" pitchFamily="2" charset="2"/>
              <a:buChar char="q"/>
              <a:defRPr sz="6000" b="0" i="0" kern="1200">
                <a:solidFill>
                  <a:schemeClr val="tx2"/>
                </a:solidFill>
                <a:latin typeface="Lato Regular" charset="0"/>
                <a:ea typeface="Lato Regular" charset="0"/>
                <a:cs typeface="Lato Regular" charset="0"/>
              </a:defRPr>
            </a:lvl1pPr>
            <a:lvl2pPr marL="1599997" indent="-685811" algn="l" defTabSz="1828373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q"/>
              <a:defRPr sz="4800" b="0" i="0" kern="1200">
                <a:solidFill>
                  <a:schemeClr val="tx2"/>
                </a:solidFill>
                <a:latin typeface="Lato Regular" charset="0"/>
                <a:ea typeface="Lato Regular" charset="0"/>
                <a:cs typeface="Lato Regular" charset="0"/>
              </a:defRPr>
            </a:lvl2pPr>
            <a:lvl3pPr marL="2399883" indent="-571509" algn="l" defTabSz="1828373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q"/>
              <a:defRPr sz="4000" b="0" i="0" kern="1200">
                <a:solidFill>
                  <a:schemeClr val="tx2"/>
                </a:solidFill>
                <a:latin typeface="Lato Regular" charset="0"/>
                <a:ea typeface="Lato Regular" charset="0"/>
                <a:cs typeface="Lato Regular" charset="0"/>
              </a:defRPr>
            </a:lvl3pPr>
            <a:lvl4pPr marL="3314069" indent="-571509" algn="l" defTabSz="1828373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q"/>
              <a:defRPr sz="3600" b="0" i="0" kern="1200">
                <a:solidFill>
                  <a:schemeClr val="tx2"/>
                </a:solidFill>
                <a:latin typeface="Lato Regular" charset="0"/>
                <a:ea typeface="Lato Regular" charset="0"/>
                <a:cs typeface="Lato Regular" charset="0"/>
              </a:defRPr>
            </a:lvl4pPr>
            <a:lvl5pPr marL="4228255" indent="-571509" algn="l" defTabSz="1828373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q"/>
              <a:defRPr sz="3600" b="0" i="0" kern="1200">
                <a:solidFill>
                  <a:schemeClr val="tx2"/>
                </a:solidFill>
                <a:latin typeface="Lato Regular" charset="0"/>
                <a:ea typeface="Lato Regular" charset="0"/>
                <a:cs typeface="Lato Regular" charset="0"/>
              </a:defRPr>
            </a:lvl5pPr>
            <a:lvl6pPr marL="5028027" indent="-457094" algn="l" defTabSz="182837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213" indent="-457094" algn="l" defTabSz="182837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400" indent="-457094" algn="l" defTabSz="182837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586" indent="-457094" algn="l" defTabSz="182837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P</a:t>
            </a:r>
            <a:r>
              <a:rPr lang="en-US" dirty="0"/>
              <a:t>reference shareholders have a priority as to </a:t>
            </a:r>
          </a:p>
          <a:p>
            <a:pPr marL="1828586" lvl="1" indent="-914400">
              <a:buFont typeface="+mj-lt"/>
              <a:buAutoNum type="arabicParenR"/>
            </a:pPr>
            <a:r>
              <a:rPr lang="en-US" dirty="0"/>
              <a:t>distributions of earnings (dividends) </a:t>
            </a:r>
          </a:p>
          <a:p>
            <a:pPr marL="1828586" lvl="1" indent="-914400">
              <a:buFont typeface="+mj-lt"/>
              <a:buAutoNum type="arabicParenR"/>
            </a:pPr>
            <a:r>
              <a:rPr lang="en-US" dirty="0"/>
              <a:t>assets in the event of liquidation</a:t>
            </a:r>
          </a:p>
          <a:p>
            <a:r>
              <a:rPr lang="en-US" dirty="0"/>
              <a:t>However, they generally do not have voting rights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4CAF76-A54C-4A5E-9A9E-915761C56C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Chapter 12 Corporations: Organization, Share Transactions, and Equity | ACT2111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B5A8E5-D874-4CC2-A0BE-82D298335F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3AD81-3AD4-9C46-856E-C08CF1183C60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04249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F89C5-44A2-4451-B5CB-343FB6081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Accounting for Preference Shares (cont’d)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7841AE-F2B3-424F-B25F-20A697EC6B8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en-US" sz="6000" dirty="0"/>
              <a:t>Florence Spa issues 10,000 shares of €10 par value preference shares for €12 cash per share. The journal entry to record the issuance is:</a:t>
            </a:r>
          </a:p>
          <a:p>
            <a:endParaRPr lang="en-US" dirty="0"/>
          </a:p>
          <a:p>
            <a:endParaRPr lang="en-US" sz="6000" dirty="0"/>
          </a:p>
          <a:p>
            <a:endParaRPr lang="en-US" dirty="0"/>
          </a:p>
          <a:p>
            <a:endParaRPr lang="en-US" sz="6000" dirty="0"/>
          </a:p>
          <a:p>
            <a:r>
              <a:rPr lang="en-US" altLang="en-US" sz="6000" dirty="0"/>
              <a:t>Preference shares may have a par value or no-par value</a:t>
            </a:r>
            <a:endParaRPr lang="en-US" sz="6000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DD52ED-C3A5-466F-B690-32F2265147B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961757" y="5179494"/>
            <a:ext cx="20974443" cy="3357011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92B4E4-7486-45B1-9015-046554FAEB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Chapter 12 Corporations: Organization, Share Transactions, and Equity | ACT2111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644FC6-B1A2-4877-92CA-1FC0DB00D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3AD81-3AD4-9C46-856E-C08CF1183C60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19514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57FC7C-DCE4-4F23-91C8-5F854E3090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Issuance of Shares - Exercise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B8DA9E-8F8F-48D1-A73D-5749E8D49A5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Hefei Ltd. begins operations on March 1 by issuing 1,000,000 shares of €10 par value ordinary shares for cash at ¥12 per share</a:t>
            </a:r>
          </a:p>
          <a:p>
            <a:endParaRPr lang="en-US" sz="5400" dirty="0"/>
          </a:p>
          <a:p>
            <a:endParaRPr lang="en-US" sz="5400" dirty="0"/>
          </a:p>
          <a:p>
            <a:pPr lvl="1"/>
            <a:endParaRPr lang="en-US" sz="4200" dirty="0"/>
          </a:p>
          <a:p>
            <a:pPr lvl="1"/>
            <a:endParaRPr lang="en-US" sz="4200" dirty="0"/>
          </a:p>
          <a:p>
            <a:r>
              <a:rPr lang="en-US" sz="5400" dirty="0"/>
              <a:t>On March 15, Hefei Ltd. issues 50,000 ordinary shares to attorneys in settlement of their bill of ¥600,000 for organization costs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AD0329-3C9B-41E2-9634-C7A48BCDC5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4">
                <a:tint val="45000"/>
                <a:satMod val="400000"/>
              </a:schemeClr>
            </a:duotone>
          </a:blip>
          <a:srcRect b="67436"/>
          <a:stretch/>
        </p:blipFill>
        <p:spPr>
          <a:xfrm>
            <a:off x="1844889" y="3901139"/>
            <a:ext cx="21542161" cy="344577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1B05534-A674-4006-B9B4-B6FA6CCCBD2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4">
                <a:tint val="45000"/>
                <a:satMod val="400000"/>
              </a:schemeClr>
            </a:duotone>
          </a:blip>
          <a:srcRect t="33166" b="34270"/>
          <a:stretch/>
        </p:blipFill>
        <p:spPr>
          <a:xfrm>
            <a:off x="1844889" y="9133502"/>
            <a:ext cx="21542161" cy="344577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F7909DA-2455-4AB7-AD79-E71A703A04E5}"/>
              </a:ext>
            </a:extLst>
          </p:cNvPr>
          <p:cNvSpPr/>
          <p:nvPr/>
        </p:nvSpPr>
        <p:spPr>
          <a:xfrm>
            <a:off x="15887700" y="4114800"/>
            <a:ext cx="2781300" cy="681404"/>
          </a:xfrm>
          <a:prstGeom prst="rect">
            <a:avLst/>
          </a:prstGeom>
          <a:solidFill>
            <a:srgbClr val="EBF7FF"/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1E14BF-00D2-4994-BAE3-17D05465D726}"/>
              </a:ext>
            </a:extLst>
          </p:cNvPr>
          <p:cNvSpPr/>
          <p:nvPr/>
        </p:nvSpPr>
        <p:spPr>
          <a:xfrm>
            <a:off x="19589750" y="4712677"/>
            <a:ext cx="2781300" cy="681404"/>
          </a:xfrm>
          <a:prstGeom prst="rect">
            <a:avLst/>
          </a:prstGeom>
          <a:solidFill>
            <a:srgbClr val="EBF7FF"/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6D965E9-563B-42A9-ADA8-E2919722AAA3}"/>
              </a:ext>
            </a:extLst>
          </p:cNvPr>
          <p:cNvSpPr/>
          <p:nvPr/>
        </p:nvSpPr>
        <p:spPr>
          <a:xfrm>
            <a:off x="19589750" y="5394081"/>
            <a:ext cx="2781300" cy="681404"/>
          </a:xfrm>
          <a:prstGeom prst="rect">
            <a:avLst/>
          </a:prstGeom>
          <a:solidFill>
            <a:srgbClr val="EBF7FF"/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E89127A-17EE-4FB1-8111-B29B70426E0D}"/>
              </a:ext>
            </a:extLst>
          </p:cNvPr>
          <p:cNvSpPr/>
          <p:nvPr/>
        </p:nvSpPr>
        <p:spPr>
          <a:xfrm>
            <a:off x="15887700" y="9296892"/>
            <a:ext cx="2781300" cy="681404"/>
          </a:xfrm>
          <a:prstGeom prst="rect">
            <a:avLst/>
          </a:prstGeom>
          <a:solidFill>
            <a:srgbClr val="EBF7FF"/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E728205-5924-4EA0-82C7-B1BA3B26ECF3}"/>
              </a:ext>
            </a:extLst>
          </p:cNvPr>
          <p:cNvSpPr/>
          <p:nvPr/>
        </p:nvSpPr>
        <p:spPr>
          <a:xfrm>
            <a:off x="19589750" y="9894769"/>
            <a:ext cx="2781300" cy="681404"/>
          </a:xfrm>
          <a:prstGeom prst="rect">
            <a:avLst/>
          </a:prstGeom>
          <a:solidFill>
            <a:srgbClr val="EBF7FF"/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8F7B2E8-4628-4DC9-A261-89B967ABF9BC}"/>
              </a:ext>
            </a:extLst>
          </p:cNvPr>
          <p:cNvSpPr/>
          <p:nvPr/>
        </p:nvSpPr>
        <p:spPr>
          <a:xfrm>
            <a:off x="19589750" y="10576173"/>
            <a:ext cx="2781300" cy="681404"/>
          </a:xfrm>
          <a:prstGeom prst="rect">
            <a:avLst/>
          </a:prstGeom>
          <a:solidFill>
            <a:srgbClr val="EBF7FF"/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DA317E-71AE-417E-B17E-EEFBE93127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Chapter 12 Corporations: Organization, Share Transactions, and Equity | ACT2111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F2E8EA-8B15-455D-92D2-567305C05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3AD81-3AD4-9C46-856E-C08CF1183C60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11374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57FC7C-DCE4-4F23-91C8-5F854E3090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Issuance of Shares - Exercise (con</a:t>
            </a:r>
            <a:r>
              <a:rPr lang="en-US" altLang="zh-CN" dirty="0"/>
              <a:t>t’d)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B8DA9E-8F8F-48D1-A73D-5749E8D49A5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On March 28, Hefei issues 15,000 shares of ¥100 par value preference shares for cash at ¥250 per share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AD0329-3C9B-41E2-9634-C7A48BCDC5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4">
                <a:tint val="45000"/>
                <a:satMod val="400000"/>
              </a:schemeClr>
            </a:duotone>
          </a:blip>
          <a:srcRect t="64844" b="2592"/>
          <a:stretch/>
        </p:blipFill>
        <p:spPr>
          <a:xfrm>
            <a:off x="1844889" y="3901139"/>
            <a:ext cx="21542161" cy="344577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569EAB2-D8BF-42A6-B571-CED50A880EFA}"/>
              </a:ext>
            </a:extLst>
          </p:cNvPr>
          <p:cNvSpPr/>
          <p:nvPr/>
        </p:nvSpPr>
        <p:spPr>
          <a:xfrm>
            <a:off x="15887700" y="4232522"/>
            <a:ext cx="2781300" cy="681404"/>
          </a:xfrm>
          <a:prstGeom prst="rect">
            <a:avLst/>
          </a:prstGeom>
          <a:solidFill>
            <a:srgbClr val="EBF7FF"/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57C3639-F713-4748-A3D5-397DC6CAFB48}"/>
              </a:ext>
            </a:extLst>
          </p:cNvPr>
          <p:cNvSpPr/>
          <p:nvPr/>
        </p:nvSpPr>
        <p:spPr>
          <a:xfrm>
            <a:off x="19589750" y="4830399"/>
            <a:ext cx="2781300" cy="681404"/>
          </a:xfrm>
          <a:prstGeom prst="rect">
            <a:avLst/>
          </a:prstGeom>
          <a:solidFill>
            <a:srgbClr val="EBF7FF"/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DE8CD1E-D6F2-485D-81AD-EE6CA9CCA370}"/>
              </a:ext>
            </a:extLst>
          </p:cNvPr>
          <p:cNvSpPr/>
          <p:nvPr/>
        </p:nvSpPr>
        <p:spPr>
          <a:xfrm>
            <a:off x="19589750" y="5511803"/>
            <a:ext cx="2781300" cy="681404"/>
          </a:xfrm>
          <a:prstGeom prst="rect">
            <a:avLst/>
          </a:prstGeom>
          <a:solidFill>
            <a:srgbClr val="EBF7FF"/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BF5953-91A5-4F96-ABC0-C1F786A5C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Chapter 12 Corporations: Organization, Share Transactions, and Equity | ACT2111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33984F2-6E1D-4D10-9CF0-3AAE725A0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3AD81-3AD4-9C46-856E-C08CF1183C60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73197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CA9C04-9789-4119-9DBE-D0ACB6C30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Accounting for Treasury Shares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3BB43D-2B4C-4F71-969C-213F4E234DE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b="1" dirty="0"/>
              <a:t>Treasury shares </a:t>
            </a:r>
            <a:r>
              <a:rPr lang="en-US" dirty="0"/>
              <a:t>are a corporation’s own shares that it has reacquired from shareholders but not retired</a:t>
            </a:r>
          </a:p>
          <a:p>
            <a:pPr lvl="1"/>
            <a:r>
              <a:rPr lang="en-US" dirty="0"/>
              <a:t>Companies obtain treasury shares by </a:t>
            </a:r>
            <a:r>
              <a:rPr lang="en-US" b="1" dirty="0"/>
              <a:t>share repurchases (buybacks)</a:t>
            </a:r>
          </a:p>
          <a:p>
            <a:pPr lvl="1"/>
            <a:r>
              <a:rPr lang="en-US" dirty="0"/>
              <a:t>Treasury shares can be resold in future</a:t>
            </a:r>
          </a:p>
          <a:p>
            <a:r>
              <a:rPr lang="en-US" altLang="zh-CN" dirty="0"/>
              <a:t>Reasons for </a:t>
            </a:r>
            <a:r>
              <a:rPr lang="en-US" dirty="0"/>
              <a:t>acquiring treasury shares</a:t>
            </a:r>
          </a:p>
          <a:p>
            <a:pPr marL="1828586" lvl="1" indent="-914400">
              <a:buFont typeface="+mj-lt"/>
              <a:buAutoNum type="arabicPeriod"/>
            </a:pPr>
            <a:r>
              <a:rPr lang="en-US" dirty="0"/>
              <a:t>To reissue the shares to officers and employees under bonus and share compensation plans</a:t>
            </a:r>
          </a:p>
          <a:p>
            <a:pPr marL="1828586" lvl="1" indent="-914400">
              <a:buFont typeface="+mj-lt"/>
              <a:buAutoNum type="arabicPeriod"/>
            </a:pPr>
            <a:r>
              <a:rPr lang="en-US" dirty="0"/>
              <a:t>To enhance the share’s market value</a:t>
            </a:r>
          </a:p>
          <a:p>
            <a:pPr marL="1828586" lvl="1" indent="-914400">
              <a:buFont typeface="+mj-lt"/>
              <a:buAutoNum type="arabicPeriod"/>
            </a:pPr>
            <a:r>
              <a:rPr lang="en-US" dirty="0"/>
              <a:t>To increase earnings per share</a:t>
            </a:r>
          </a:p>
          <a:p>
            <a:endParaRPr lang="en-US" dirty="0"/>
          </a:p>
        </p:txBody>
      </p:sp>
      <p:pic>
        <p:nvPicPr>
          <p:cNvPr id="10242" name="Picture 2" descr="Taxation may end chances of structured share buyback programme: Report">
            <a:extLst>
              <a:ext uri="{FF2B5EF4-FFF2-40B4-BE49-F238E27FC236}">
                <a16:creationId xmlns:a16="http://schemas.microsoft.com/office/drawing/2014/main" id="{D30E1E77-CF64-47A5-82B5-1B06A4D6DE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10"/>
          <a:stretch/>
        </p:blipFill>
        <p:spPr bwMode="auto">
          <a:xfrm>
            <a:off x="13082954" y="7851446"/>
            <a:ext cx="8932496" cy="4512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D1655F-19A5-45E1-9F27-092CCEBA1E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Chapter 12 Corporations: Organization, Share Transactions, and Equity | ACT2111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A97403-7F20-4C37-8E93-8BA43D3F0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3AD81-3AD4-9C46-856E-C08CF1183C60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37955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BA3013-613D-4AEC-BE55-9848B8C5B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Accounting for Treasury Shares (cont’d)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2AFA44-82B6-43A7-AC50-A2C7E019037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Example: assume that on January 1, 2020, the equity section of Mead, Ltd. has 100,000 HK$50 par value ordinary shares outstanding (all issued at par value) and Retained Earnings of HK$2,000,000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E8EC5E-E76F-44A4-A0E0-DB43634554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4678" y="4973866"/>
            <a:ext cx="21169784" cy="596339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8368D1-2123-44E2-B9CA-FD88B51845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Chapter 12 Corporations: Organization, Share Transactions, and Equity | ACT2111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79580C-1546-4190-BCDA-EF2434CF1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3AD81-3AD4-9C46-856E-C08CF1183C60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40377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BA3013-613D-4AEC-BE55-9848B8C5B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Accounting for Treasury Shares (cont’d)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2AFA44-82B6-43A7-AC50-A2C7E019037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On February 1, 2020, Mead acquires 4,000 of its shares at HK$80 per share</a:t>
            </a:r>
            <a:endParaRPr lang="en-US" sz="5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FF5F55D-5F89-4309-8C98-B36AE1567F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7243" y="3401704"/>
            <a:ext cx="20763164" cy="2588808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CFBED609-97A7-43D3-8595-8EA00C448DF6}"/>
              </a:ext>
            </a:extLst>
          </p:cNvPr>
          <p:cNvSpPr/>
          <p:nvPr/>
        </p:nvSpPr>
        <p:spPr>
          <a:xfrm>
            <a:off x="11625385" y="6457854"/>
            <a:ext cx="4818185" cy="4818185"/>
          </a:xfrm>
          <a:prstGeom prst="ellipse">
            <a:avLst/>
          </a:prstGeom>
          <a:solidFill>
            <a:schemeClr val="accent3"/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CB76C1E-6EAE-4341-A1D7-64526CC8FD3C}"/>
              </a:ext>
            </a:extLst>
          </p:cNvPr>
          <p:cNvSpPr/>
          <p:nvPr/>
        </p:nvSpPr>
        <p:spPr>
          <a:xfrm>
            <a:off x="18568865" y="6457854"/>
            <a:ext cx="4818185" cy="4818185"/>
          </a:xfrm>
          <a:prstGeom prst="ellipse">
            <a:avLst/>
          </a:prstGeom>
          <a:solidFill>
            <a:schemeClr val="accent3"/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473EB43-1D38-405A-A888-F4794BCBD25B}"/>
              </a:ext>
            </a:extLst>
          </p:cNvPr>
          <p:cNvSpPr/>
          <p:nvPr/>
        </p:nvSpPr>
        <p:spPr>
          <a:xfrm>
            <a:off x="20820185" y="7032284"/>
            <a:ext cx="2291372" cy="2291372"/>
          </a:xfrm>
          <a:prstGeom prst="ellipse">
            <a:avLst/>
          </a:prstGeom>
          <a:solidFill>
            <a:schemeClr val="bg1"/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66557F7-2AD8-446E-8463-E623B0B298E6}"/>
              </a:ext>
            </a:extLst>
          </p:cNvPr>
          <p:cNvSpPr txBox="1"/>
          <p:nvPr/>
        </p:nvSpPr>
        <p:spPr>
          <a:xfrm>
            <a:off x="20985042" y="7358565"/>
            <a:ext cx="205691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solidFill>
                  <a:schemeClr val="tx2"/>
                </a:solidFill>
              </a:rPr>
              <a:t>Treasury</a:t>
            </a:r>
          </a:p>
          <a:p>
            <a:pPr algn="ctr"/>
            <a:r>
              <a:rPr lang="en-US" altLang="zh-CN" dirty="0">
                <a:solidFill>
                  <a:schemeClr val="tx2"/>
                </a:solidFill>
              </a:rPr>
              <a:t>Shares</a:t>
            </a:r>
          </a:p>
          <a:p>
            <a:pPr algn="ctr"/>
            <a:r>
              <a:rPr lang="en-US" altLang="zh-CN" b="1" dirty="0">
                <a:solidFill>
                  <a:srgbClr val="7030A0"/>
                </a:solidFill>
              </a:rPr>
              <a:t>4,000</a:t>
            </a:r>
            <a:endParaRPr lang="en-US" b="1" dirty="0">
              <a:solidFill>
                <a:srgbClr val="7030A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327CBB-9B58-43F6-A4AC-0B0B8A8D0539}"/>
              </a:ext>
            </a:extLst>
          </p:cNvPr>
          <p:cNvSpPr txBox="1"/>
          <p:nvPr/>
        </p:nvSpPr>
        <p:spPr>
          <a:xfrm>
            <a:off x="11723077" y="9344799"/>
            <a:ext cx="46228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solidFill>
                  <a:schemeClr val="tx2"/>
                </a:solidFill>
              </a:rPr>
              <a:t>Shares outstanding</a:t>
            </a:r>
          </a:p>
          <a:p>
            <a:pPr algn="ctr"/>
            <a:r>
              <a:rPr lang="en-US" b="1" dirty="0">
                <a:solidFill>
                  <a:schemeClr val="accent1"/>
                </a:solidFill>
              </a:rPr>
              <a:t>100,000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5E5C466-6999-4C1E-A0B7-9109741321CE}"/>
              </a:ext>
            </a:extLst>
          </p:cNvPr>
          <p:cNvSpPr txBox="1"/>
          <p:nvPr/>
        </p:nvSpPr>
        <p:spPr>
          <a:xfrm>
            <a:off x="18626016" y="9344799"/>
            <a:ext cx="46228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solidFill>
                  <a:schemeClr val="tx2"/>
                </a:solidFill>
              </a:rPr>
              <a:t>Shares outstanding</a:t>
            </a:r>
          </a:p>
          <a:p>
            <a:pPr algn="ctr"/>
            <a:r>
              <a:rPr lang="en-US" sz="3600" b="1" dirty="0">
                <a:solidFill>
                  <a:schemeClr val="accent1"/>
                </a:solidFill>
              </a:rPr>
              <a:t>96,000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C5F46C3-11A1-450C-8717-08D03ECE5852}"/>
              </a:ext>
            </a:extLst>
          </p:cNvPr>
          <p:cNvSpPr txBox="1"/>
          <p:nvPr/>
        </p:nvSpPr>
        <p:spPr>
          <a:xfrm>
            <a:off x="11723077" y="11343767"/>
            <a:ext cx="46228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solidFill>
                  <a:schemeClr val="tx2"/>
                </a:solidFill>
              </a:rPr>
              <a:t>Shares issued</a:t>
            </a:r>
          </a:p>
          <a:p>
            <a:pPr algn="ctr"/>
            <a:r>
              <a:rPr lang="en-US" b="1" dirty="0">
                <a:solidFill>
                  <a:schemeClr val="accent1"/>
                </a:solidFill>
              </a:rPr>
              <a:t>100,000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CEB573B-1197-4C7B-8D1F-8B25E4891CE1}"/>
              </a:ext>
            </a:extLst>
          </p:cNvPr>
          <p:cNvSpPr txBox="1"/>
          <p:nvPr/>
        </p:nvSpPr>
        <p:spPr>
          <a:xfrm>
            <a:off x="18626016" y="11343767"/>
            <a:ext cx="46228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solidFill>
                  <a:schemeClr val="tx2"/>
                </a:solidFill>
              </a:rPr>
              <a:t>Shares issued</a:t>
            </a:r>
          </a:p>
          <a:p>
            <a:pPr algn="ctr"/>
            <a:r>
              <a:rPr lang="en-US" b="1" dirty="0">
                <a:solidFill>
                  <a:schemeClr val="accent1"/>
                </a:solidFill>
              </a:rPr>
              <a:t>100,000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101E7F33-033F-4749-955D-AB8FF9CF5FD8}"/>
              </a:ext>
            </a:extLst>
          </p:cNvPr>
          <p:cNvSpPr txBox="1">
            <a:spLocks/>
          </p:cNvSpPr>
          <p:nvPr/>
        </p:nvSpPr>
        <p:spPr>
          <a:xfrm>
            <a:off x="990600" y="6537402"/>
            <a:ext cx="10301514" cy="51030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857264" indent="-857264" algn="l" defTabSz="1828373" rtl="0" eaLnBrk="1" latinLnBrk="0" hangingPunct="1">
              <a:lnSpc>
                <a:spcPct val="90000"/>
              </a:lnSpc>
              <a:spcBef>
                <a:spcPts val="2000"/>
              </a:spcBef>
              <a:buFont typeface="Wingdings" panose="05000000000000000000" pitchFamily="2" charset="2"/>
              <a:buChar char="q"/>
              <a:defRPr sz="6000" b="0" i="0" kern="1200">
                <a:solidFill>
                  <a:schemeClr val="tx2"/>
                </a:solidFill>
                <a:latin typeface="Lato Regular" charset="0"/>
                <a:ea typeface="Lato Regular" charset="0"/>
                <a:cs typeface="Lato Regular" charset="0"/>
              </a:defRPr>
            </a:lvl1pPr>
            <a:lvl2pPr marL="1599997" indent="-685811" algn="l" defTabSz="1828373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q"/>
              <a:defRPr sz="4800" b="0" i="0" kern="1200">
                <a:solidFill>
                  <a:schemeClr val="tx2"/>
                </a:solidFill>
                <a:latin typeface="Lato Regular" charset="0"/>
                <a:ea typeface="Lato Regular" charset="0"/>
                <a:cs typeface="Lato Regular" charset="0"/>
              </a:defRPr>
            </a:lvl2pPr>
            <a:lvl3pPr marL="2399883" indent="-571509" algn="l" defTabSz="1828373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q"/>
              <a:defRPr sz="4000" b="0" i="0" kern="1200">
                <a:solidFill>
                  <a:schemeClr val="tx2"/>
                </a:solidFill>
                <a:latin typeface="Lato Regular" charset="0"/>
                <a:ea typeface="Lato Regular" charset="0"/>
                <a:cs typeface="Lato Regular" charset="0"/>
              </a:defRPr>
            </a:lvl3pPr>
            <a:lvl4pPr marL="3314069" indent="-571509" algn="l" defTabSz="1828373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q"/>
              <a:defRPr sz="3600" b="0" i="0" kern="1200">
                <a:solidFill>
                  <a:schemeClr val="tx2"/>
                </a:solidFill>
                <a:latin typeface="Lato Regular" charset="0"/>
                <a:ea typeface="Lato Regular" charset="0"/>
                <a:cs typeface="Lato Regular" charset="0"/>
              </a:defRPr>
            </a:lvl4pPr>
            <a:lvl5pPr marL="4228255" indent="-571509" algn="l" defTabSz="1828373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q"/>
              <a:defRPr sz="3600" b="0" i="0" kern="1200">
                <a:solidFill>
                  <a:schemeClr val="tx2"/>
                </a:solidFill>
                <a:latin typeface="Lato Regular" charset="0"/>
                <a:ea typeface="Lato Regular" charset="0"/>
                <a:cs typeface="Lato Regular" charset="0"/>
              </a:defRPr>
            </a:lvl5pPr>
            <a:lvl6pPr marL="5028027" indent="-457094" algn="l" defTabSz="182837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213" indent="-457094" algn="l" defTabSz="182837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400" indent="-457094" algn="l" defTabSz="182837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586" indent="-457094" algn="l" defTabSz="182837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dirty="0"/>
              <a:t>Debit </a:t>
            </a:r>
            <a:r>
              <a:rPr lang="en-US" sz="4400" b="1" dirty="0"/>
              <a:t>Treasury Shares </a:t>
            </a:r>
            <a:r>
              <a:rPr lang="en-US" sz="4400" dirty="0"/>
              <a:t>for price paid to reacquire shares</a:t>
            </a:r>
          </a:p>
          <a:p>
            <a:r>
              <a:rPr lang="en-US" sz="4400" dirty="0"/>
              <a:t>Treasury shares is a </a:t>
            </a:r>
            <a:r>
              <a:rPr lang="en-US" sz="4400" b="1" dirty="0"/>
              <a:t>contra equity</a:t>
            </a:r>
          </a:p>
          <a:p>
            <a:r>
              <a:rPr lang="en-US" sz="4400" b="1" dirty="0"/>
              <a:t>Shares outstanding</a:t>
            </a:r>
            <a:r>
              <a:rPr lang="en-US" sz="4400" dirty="0"/>
              <a:t> reduce</a:t>
            </a:r>
          </a:p>
          <a:p>
            <a:r>
              <a:rPr lang="en-US" altLang="zh-CN" sz="4400" b="1" dirty="0"/>
              <a:t>Shares issued </a:t>
            </a:r>
            <a:r>
              <a:rPr lang="en-US" altLang="zh-CN" sz="4400" dirty="0"/>
              <a:t>do not change</a:t>
            </a:r>
            <a:endParaRPr lang="en-US" sz="4400" dirty="0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1F61E8F7-9FEA-4FED-B2BB-1A59C524427B}"/>
              </a:ext>
            </a:extLst>
          </p:cNvPr>
          <p:cNvSpPr/>
          <p:nvPr/>
        </p:nvSpPr>
        <p:spPr>
          <a:xfrm>
            <a:off x="16994519" y="8039926"/>
            <a:ext cx="1030514" cy="1814286"/>
          </a:xfrm>
          <a:prstGeom prst="rightArrow">
            <a:avLst/>
          </a:prstGeom>
          <a:solidFill>
            <a:schemeClr val="accent3"/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9E9DE0-0495-48E2-91D1-0C0DE608B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Chapter 12 Corporations: Organization, Share Transactions, and Equity | ACT2111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BB0890-B6CE-4220-AD3A-1BA7D4102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3AD81-3AD4-9C46-856E-C08CF1183C60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49731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BA3013-613D-4AEC-BE55-9848B8C5B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Accounting for Treasury Shares (cont’d)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2AFA44-82B6-43A7-AC50-A2C7E019037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Both the number of shares issued (100,000) and the number of shares held as treasury (4,000) are disclosed.</a:t>
            </a:r>
          </a:p>
          <a:p>
            <a:pPr lvl="1"/>
            <a:r>
              <a:rPr lang="en-US" sz="4400" b="0" i="0" u="none" strike="noStrike" baseline="0" dirty="0">
                <a:latin typeface="STIX-Regular"/>
              </a:rPr>
              <a:t>The original </a:t>
            </a:r>
            <a:r>
              <a:rPr lang="en-US" sz="4400" b="1" i="0" u="none" strike="noStrike" baseline="0" dirty="0">
                <a:latin typeface="STIX-Regular"/>
              </a:rPr>
              <a:t>Share Capital—Ordinary</a:t>
            </a:r>
            <a:r>
              <a:rPr lang="en-US" sz="4400" b="0" i="0" u="none" strike="noStrike" baseline="0" dirty="0">
                <a:latin typeface="STIX-Regular"/>
              </a:rPr>
              <a:t> account is not affected (why?)</a:t>
            </a:r>
            <a:endParaRPr lang="en-US" sz="2000" dirty="0"/>
          </a:p>
          <a:p>
            <a:pPr lvl="1"/>
            <a:endParaRPr lang="en-US" sz="4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35725E-9BAC-4359-87D7-A2B6E7A105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1718" y="4760838"/>
            <a:ext cx="21327596" cy="7602614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C225C6-B730-4A26-8090-AD77FD5D3C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Chapter 12 Corporations: Organization, Share Transactions, and Equity | ACT2111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56F906-F733-4110-AD23-5970DE5003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3AD81-3AD4-9C46-856E-C08CF1183C60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93496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7F99F8-9E5D-42E5-BB89-9D0696FA9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Disposal of Treasury Shares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8FDE2C-CD5B-456D-9B3D-D2BB008863A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Sale of Treasury Shares </a:t>
            </a:r>
            <a:r>
              <a:rPr lang="en-US" b="1" dirty="0"/>
              <a:t>Above Cost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On July 1, Mead, Ltd. sells for HK$100 per share 1,000 of the 4,000 treasury shares previously acquired at HK$80 per share. The entry is as follows</a:t>
            </a:r>
          </a:p>
          <a:p>
            <a:pPr lvl="1"/>
            <a:endParaRPr lang="en-US" b="1" dirty="0"/>
          </a:p>
          <a:p>
            <a:pPr lvl="1"/>
            <a:endParaRPr lang="en-US" b="1" dirty="0"/>
          </a:p>
          <a:p>
            <a:pPr lvl="1"/>
            <a:endParaRPr lang="en-US" b="1" dirty="0"/>
          </a:p>
          <a:p>
            <a:pPr lvl="1"/>
            <a:endParaRPr lang="en-US" b="1" dirty="0"/>
          </a:p>
          <a:p>
            <a:pPr lvl="1"/>
            <a:endParaRPr lang="en-US" b="1" dirty="0"/>
          </a:p>
          <a:p>
            <a:pPr lvl="1"/>
            <a:r>
              <a:rPr lang="en-US" dirty="0"/>
              <a:t>Credit to </a:t>
            </a:r>
            <a:r>
              <a:rPr lang="en-US" b="1" dirty="0"/>
              <a:t>Share Premium—Treasury </a:t>
            </a:r>
            <a:r>
              <a:rPr lang="en-US" altLang="zh-CN" dirty="0"/>
              <a:t>(part of equity)</a:t>
            </a:r>
            <a:endParaRPr lang="en-US" dirty="0"/>
          </a:p>
          <a:p>
            <a:pPr lvl="2"/>
            <a:r>
              <a:rPr lang="en-US" altLang="en-US" dirty="0"/>
              <a:t>A corporation does not realize a gain or suffer a loss from shares transactions with its own shareholders (</a:t>
            </a:r>
            <a:r>
              <a:rPr lang="en-US" dirty="0"/>
              <a:t>gains on sales occur when </a:t>
            </a:r>
            <a:r>
              <a:rPr lang="en-US" b="1" dirty="0"/>
              <a:t>assets</a:t>
            </a:r>
            <a:r>
              <a:rPr lang="en-US" dirty="0"/>
              <a:t> are sold</a:t>
            </a:r>
          </a:p>
          <a:p>
            <a:pPr lvl="2"/>
            <a:r>
              <a:rPr lang="en-US" sz="4000" b="0" i="0" u="none" strike="noStrike" baseline="0" dirty="0">
                <a:latin typeface="STIX-Regular"/>
              </a:rPr>
              <a:t>The original </a:t>
            </a:r>
            <a:r>
              <a:rPr lang="en-US" sz="4000" b="1" i="0" u="none" strike="noStrike" baseline="0" dirty="0">
                <a:latin typeface="STIX-Regular"/>
              </a:rPr>
              <a:t>Share Capital—Ordinary</a:t>
            </a:r>
            <a:r>
              <a:rPr lang="en-US" sz="4000" b="0" i="0" u="none" strike="noStrike" baseline="0" dirty="0">
                <a:latin typeface="STIX-Regular"/>
              </a:rPr>
              <a:t> account is not affected</a:t>
            </a:r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77D1249-8BCB-4956-B115-D0D9338E9CFB}"/>
              </a:ext>
            </a:extLst>
          </p:cNvPr>
          <p:cNvSpPr/>
          <p:nvPr/>
        </p:nvSpPr>
        <p:spPr>
          <a:xfrm>
            <a:off x="15769213" y="1184693"/>
            <a:ext cx="2291372" cy="2291372"/>
          </a:xfrm>
          <a:prstGeom prst="ellipse">
            <a:avLst/>
          </a:prstGeom>
          <a:solidFill>
            <a:schemeClr val="bg1"/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C527FA-CE46-43DF-9F3A-38FBF6FD87AA}"/>
              </a:ext>
            </a:extLst>
          </p:cNvPr>
          <p:cNvSpPr txBox="1"/>
          <p:nvPr/>
        </p:nvSpPr>
        <p:spPr>
          <a:xfrm>
            <a:off x="15934070" y="1772076"/>
            <a:ext cx="205691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solidFill>
                  <a:schemeClr val="tx2"/>
                </a:solidFill>
              </a:rPr>
              <a:t>Treasury</a:t>
            </a:r>
          </a:p>
          <a:p>
            <a:pPr algn="ctr"/>
            <a:r>
              <a:rPr lang="en-US" altLang="zh-CN" dirty="0">
                <a:solidFill>
                  <a:schemeClr val="tx2"/>
                </a:solidFill>
              </a:rPr>
              <a:t>Shares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9B295E0-E699-4960-8088-7D84332E5B5A}"/>
              </a:ext>
            </a:extLst>
          </p:cNvPr>
          <p:cNvSpPr/>
          <p:nvPr/>
        </p:nvSpPr>
        <p:spPr>
          <a:xfrm>
            <a:off x="19426534" y="578590"/>
            <a:ext cx="3335356" cy="3335356"/>
          </a:xfrm>
          <a:prstGeom prst="ellipse">
            <a:avLst/>
          </a:prstGeom>
          <a:solidFill>
            <a:schemeClr val="accent3"/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Resold shares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EA4CA440-C8DE-493A-90F7-5AB3EA511A4E}"/>
              </a:ext>
            </a:extLst>
          </p:cNvPr>
          <p:cNvSpPr/>
          <p:nvPr/>
        </p:nvSpPr>
        <p:spPr>
          <a:xfrm>
            <a:off x="18225442" y="1423236"/>
            <a:ext cx="1030514" cy="1814286"/>
          </a:xfrm>
          <a:prstGeom prst="rightArrow">
            <a:avLst/>
          </a:prstGeom>
          <a:solidFill>
            <a:schemeClr val="accent3"/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2A4BE6D-00CB-4DDE-90C9-1474F2DE43B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705574" y="5903151"/>
            <a:ext cx="20586226" cy="3076413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04A1EC-722A-428D-9477-D6D2BCDE19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Chapter 12 Corporations: Organization, Share Transactions, and Equity | ACT2111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58A920-022B-42C1-97AC-EE1D71201D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3AD81-3AD4-9C46-856E-C08CF1183C60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9800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152B5698-6DA3-47F3-8F30-C6B564E5B1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01483" y="2890564"/>
            <a:ext cx="11450308" cy="926724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743D5B4-F0EF-4264-9D52-D8E8BDA10D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285" y="2890564"/>
            <a:ext cx="11456089" cy="935120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ED1F1DFE-45C2-482D-8069-E1130E25E247}"/>
              </a:ext>
            </a:extLst>
          </p:cNvPr>
          <p:cNvSpPr/>
          <p:nvPr/>
        </p:nvSpPr>
        <p:spPr>
          <a:xfrm>
            <a:off x="1177023" y="10268562"/>
            <a:ext cx="10730326" cy="2277853"/>
          </a:xfrm>
          <a:prstGeom prst="rect">
            <a:avLst/>
          </a:prstGeom>
          <a:solidFill>
            <a:srgbClr val="F0EE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rgbClr val="00B050"/>
                </a:solidFill>
              </a:rPr>
              <a:t>Market value of equity (2019/18) = 147/48 billion USD</a:t>
            </a:r>
          </a:p>
          <a:p>
            <a:pPr lvl="0" defTabSz="914217">
              <a:defRPr/>
            </a:pPr>
            <a:r>
              <a:rPr lang="en-US" dirty="0">
                <a:solidFill>
                  <a:sysClr val="windowText" lastClr="000000"/>
                </a:solidFill>
              </a:rPr>
              <a:t>Book value of equity (201</a:t>
            </a:r>
            <a:r>
              <a:rPr lang="en-US" altLang="zh-CN" dirty="0">
                <a:solidFill>
                  <a:sysClr val="windowText" lastClr="000000"/>
                </a:solidFill>
              </a:rPr>
              <a:t>9</a:t>
            </a:r>
            <a:r>
              <a:rPr lang="en-US" dirty="0">
                <a:solidFill>
                  <a:sysClr val="windowText" lastClr="000000"/>
                </a:solidFill>
              </a:rPr>
              <a:t>/18) 	= 85/61 billion RMB</a:t>
            </a:r>
          </a:p>
          <a:p>
            <a:pPr defTabSz="914217">
              <a:defRPr/>
            </a:pPr>
            <a:r>
              <a:rPr lang="en-US" dirty="0">
                <a:solidFill>
                  <a:sysClr val="windowText" lastClr="000000"/>
                </a:solidFill>
              </a:rPr>
              <a:t>Net revenue (201</a:t>
            </a:r>
            <a:r>
              <a:rPr lang="en-US" altLang="zh-CN" dirty="0">
                <a:solidFill>
                  <a:sysClr val="windowText" lastClr="000000"/>
                </a:solidFill>
              </a:rPr>
              <a:t>9</a:t>
            </a:r>
            <a:r>
              <a:rPr lang="en-US" dirty="0">
                <a:solidFill>
                  <a:sysClr val="windowText" lastClr="000000"/>
                </a:solidFill>
              </a:rPr>
              <a:t>/18) 			= 577/462 billion RMB</a:t>
            </a:r>
          </a:p>
          <a:p>
            <a:pPr lvl="0" defTabSz="914217">
              <a:defRPr/>
            </a:pPr>
            <a:r>
              <a:rPr lang="en-US" dirty="0">
                <a:solidFill>
                  <a:sysClr val="windowText" lastClr="000000"/>
                </a:solidFill>
              </a:rPr>
              <a:t>Net income (201</a:t>
            </a:r>
            <a:r>
              <a:rPr lang="en-US" altLang="zh-CN" dirty="0">
                <a:solidFill>
                  <a:sysClr val="windowText" lastClr="000000"/>
                </a:solidFill>
              </a:rPr>
              <a:t>9</a:t>
            </a:r>
            <a:r>
              <a:rPr lang="en-US" dirty="0">
                <a:solidFill>
                  <a:sysClr val="windowText" lastClr="000000"/>
                </a:solidFill>
              </a:rPr>
              <a:t>/18) 			= 12/(2.5) billion RMB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4D3EEF-DF4B-40D0-BF30-8826B6DC3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730253"/>
            <a:ext cx="22301200" cy="1327149"/>
          </a:xfrm>
        </p:spPr>
        <p:txBody>
          <a:bodyPr/>
          <a:lstStyle/>
          <a:p>
            <a:r>
              <a:rPr lang="en-US" dirty="0"/>
              <a:t>Share Prices - JD vs. PDD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8D97879-192B-4E98-B0F2-0B5E682DD7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Chapter 12 Corporations: Organization, Share Transactions, and Equity | ACT2111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DF0D9E-9725-43BE-9321-67F6CDECD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3AD81-3AD4-9C46-856E-C08CF1183C60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10" name="Picture 2" descr="Image result for pdd stock price">
            <a:extLst>
              <a:ext uri="{FF2B5EF4-FFF2-40B4-BE49-F238E27FC236}">
                <a16:creationId xmlns:a16="http://schemas.microsoft.com/office/drawing/2014/main" id="{727EA83A-A892-4CD6-99E1-8764C73DD7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97371" y="3245833"/>
            <a:ext cx="2550213" cy="1908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Image result for jd">
            <a:extLst>
              <a:ext uri="{FF2B5EF4-FFF2-40B4-BE49-F238E27FC236}">
                <a16:creationId xmlns:a16="http://schemas.microsoft.com/office/drawing/2014/main" id="{D067E5B1-1C1E-4E37-96AF-BE960B1AEC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0743" y="3218339"/>
            <a:ext cx="2470643" cy="1963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2477F55-CB22-4349-AADA-FE95E48E1B67}"/>
              </a:ext>
            </a:extLst>
          </p:cNvPr>
          <p:cNvSpPr/>
          <p:nvPr/>
        </p:nvSpPr>
        <p:spPr>
          <a:xfrm>
            <a:off x="12561474" y="10268562"/>
            <a:ext cx="10730326" cy="2277853"/>
          </a:xfrm>
          <a:prstGeom prst="rect">
            <a:avLst/>
          </a:prstGeom>
          <a:solidFill>
            <a:srgbClr val="F0EE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rgbClr val="00B050"/>
                </a:solidFill>
              </a:rPr>
              <a:t>Market value of equity (2019/18) = 137/50 billion USD</a:t>
            </a:r>
          </a:p>
          <a:p>
            <a:pPr lvl="0" defTabSz="914217">
              <a:defRPr/>
            </a:pPr>
            <a:r>
              <a:rPr lang="en-US" dirty="0">
                <a:solidFill>
                  <a:sysClr val="windowText" lastClr="000000"/>
                </a:solidFill>
              </a:rPr>
              <a:t>Book value of equity (201</a:t>
            </a:r>
            <a:r>
              <a:rPr lang="en-US" altLang="zh-CN" dirty="0">
                <a:solidFill>
                  <a:sysClr val="windowText" lastClr="000000"/>
                </a:solidFill>
              </a:rPr>
              <a:t>9/18</a:t>
            </a:r>
            <a:r>
              <a:rPr lang="en-US" dirty="0">
                <a:solidFill>
                  <a:sysClr val="windowText" lastClr="000000"/>
                </a:solidFill>
              </a:rPr>
              <a:t>) 	= 24/19 billion RMB</a:t>
            </a:r>
          </a:p>
          <a:p>
            <a:pPr lvl="0" defTabSz="914217">
              <a:defRPr/>
            </a:pPr>
            <a:r>
              <a:rPr lang="en-US" dirty="0">
                <a:solidFill>
                  <a:sysClr val="windowText" lastClr="000000"/>
                </a:solidFill>
              </a:rPr>
              <a:t>Net revenue (201</a:t>
            </a:r>
            <a:r>
              <a:rPr lang="en-US" altLang="zh-CN" dirty="0">
                <a:solidFill>
                  <a:sysClr val="windowText" lastClr="000000"/>
                </a:solidFill>
              </a:rPr>
              <a:t>9/18</a:t>
            </a:r>
            <a:r>
              <a:rPr lang="en-US" dirty="0">
                <a:solidFill>
                  <a:sysClr val="windowText" lastClr="000000"/>
                </a:solidFill>
              </a:rPr>
              <a:t>) 			= 30/13 billion RMB</a:t>
            </a:r>
          </a:p>
          <a:p>
            <a:pPr defTabSz="914217">
              <a:defRPr/>
            </a:pPr>
            <a:r>
              <a:rPr lang="en-US" dirty="0">
                <a:solidFill>
                  <a:sysClr val="windowText" lastClr="000000"/>
                </a:solidFill>
              </a:rPr>
              <a:t>Net income (201</a:t>
            </a:r>
            <a:r>
              <a:rPr lang="en-US" altLang="zh-CN" dirty="0">
                <a:solidFill>
                  <a:sysClr val="windowText" lastClr="000000"/>
                </a:solidFill>
              </a:rPr>
              <a:t>9/18</a:t>
            </a:r>
            <a:r>
              <a:rPr lang="en-US" dirty="0">
                <a:solidFill>
                  <a:sysClr val="windowText" lastClr="000000"/>
                </a:solidFill>
              </a:rPr>
              <a:t>) 			= (</a:t>
            </a:r>
            <a:r>
              <a:rPr lang="en-US" altLang="zh-CN" dirty="0">
                <a:solidFill>
                  <a:sysClr val="windowText" lastClr="000000"/>
                </a:solidFill>
              </a:rPr>
              <a:t>7)/(</a:t>
            </a:r>
            <a:r>
              <a:rPr lang="en-US" dirty="0">
                <a:solidFill>
                  <a:sysClr val="windowText" lastClr="000000"/>
                </a:solidFill>
              </a:rPr>
              <a:t>10) billion RMB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BC3E20C-D348-4810-985A-2A8FC9BF8ED1}"/>
              </a:ext>
            </a:extLst>
          </p:cNvPr>
          <p:cNvSpPr/>
          <p:nvPr/>
        </p:nvSpPr>
        <p:spPr>
          <a:xfrm>
            <a:off x="2247204" y="2057402"/>
            <a:ext cx="2012884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400" dirty="0">
                <a:solidFill>
                  <a:schemeClr val="accent1"/>
                </a:solidFill>
              </a:rPr>
              <a:t>Why are investors willing to buy their stock at these prices? (future earnings + growth) </a:t>
            </a:r>
          </a:p>
        </p:txBody>
      </p:sp>
    </p:spTree>
    <p:extLst>
      <p:ext uri="{BB962C8B-B14F-4D97-AF65-F5344CB8AC3E}">
        <p14:creationId xmlns:p14="http://schemas.microsoft.com/office/powerpoint/2010/main" val="19064931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7F99F8-9E5D-42E5-BB89-9D0696FA9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Disposal of Treasury Shares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8FDE2C-CD5B-456D-9B3D-D2BB008863A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90600" y="2330379"/>
            <a:ext cx="22301200" cy="10044194"/>
          </a:xfrm>
        </p:spPr>
        <p:txBody>
          <a:bodyPr>
            <a:normAutofit/>
          </a:bodyPr>
          <a:lstStyle/>
          <a:p>
            <a:r>
              <a:rPr lang="en-US" dirty="0"/>
              <a:t>Sale of Treasury Shares </a:t>
            </a:r>
            <a:r>
              <a:rPr lang="en-US" b="1" dirty="0"/>
              <a:t>Below Cost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If Mead, Ltd. sells an additional 800 treasury shares on October 1 at HK$70 per share, it makes the following entry</a:t>
            </a:r>
          </a:p>
          <a:p>
            <a:pPr lvl="1"/>
            <a:endParaRPr lang="en-US" b="1" dirty="0"/>
          </a:p>
          <a:p>
            <a:pPr lvl="1"/>
            <a:endParaRPr lang="en-US" b="1" dirty="0"/>
          </a:p>
          <a:p>
            <a:pPr lvl="1"/>
            <a:endParaRPr lang="en-US" b="1" dirty="0"/>
          </a:p>
          <a:p>
            <a:pPr lvl="1"/>
            <a:endParaRPr lang="en-US" b="1" dirty="0"/>
          </a:p>
          <a:p>
            <a:pPr lvl="1"/>
            <a:endParaRPr lang="en-US" b="1" dirty="0"/>
          </a:p>
          <a:p>
            <a:pPr lvl="1"/>
            <a:r>
              <a:rPr lang="en-US" altLang="zh-CN" dirty="0"/>
              <a:t>Debit to </a:t>
            </a:r>
            <a:r>
              <a:rPr lang="en-US" b="1" dirty="0"/>
              <a:t>Share Premium—Treasury</a:t>
            </a:r>
          </a:p>
          <a:p>
            <a:pPr lvl="2"/>
            <a:r>
              <a:rPr lang="en-US" sz="4000" b="0" i="0" u="none" strike="noStrike" baseline="0" dirty="0">
                <a:latin typeface="STIX-Regular"/>
              </a:rPr>
              <a:t>The original </a:t>
            </a:r>
            <a:r>
              <a:rPr lang="en-US" sz="4000" b="1" i="0" u="none" strike="noStrike" baseline="0" dirty="0">
                <a:latin typeface="STIX-Regular"/>
              </a:rPr>
              <a:t>Share Capital—Ordinary</a:t>
            </a:r>
            <a:r>
              <a:rPr lang="en-US" sz="4000" b="0" i="0" u="none" strike="noStrike" baseline="0" dirty="0">
                <a:latin typeface="STIX-Regular"/>
              </a:rPr>
              <a:t> account is not affected</a:t>
            </a:r>
            <a:endParaRPr lang="en-US" dirty="0"/>
          </a:p>
          <a:p>
            <a:pPr lvl="2"/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77D1249-8BCB-4956-B115-D0D9338E9CFB}"/>
              </a:ext>
            </a:extLst>
          </p:cNvPr>
          <p:cNvSpPr/>
          <p:nvPr/>
        </p:nvSpPr>
        <p:spPr>
          <a:xfrm>
            <a:off x="15769213" y="1184693"/>
            <a:ext cx="2291372" cy="2291372"/>
          </a:xfrm>
          <a:prstGeom prst="ellipse">
            <a:avLst/>
          </a:prstGeom>
          <a:solidFill>
            <a:schemeClr val="bg1"/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C527FA-CE46-43DF-9F3A-38FBF6FD87AA}"/>
              </a:ext>
            </a:extLst>
          </p:cNvPr>
          <p:cNvSpPr txBox="1"/>
          <p:nvPr/>
        </p:nvSpPr>
        <p:spPr>
          <a:xfrm>
            <a:off x="15934070" y="1772076"/>
            <a:ext cx="205691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solidFill>
                  <a:schemeClr val="tx2"/>
                </a:solidFill>
              </a:rPr>
              <a:t>Treasury</a:t>
            </a:r>
          </a:p>
          <a:p>
            <a:pPr algn="ctr"/>
            <a:r>
              <a:rPr lang="en-US" altLang="zh-CN" dirty="0">
                <a:solidFill>
                  <a:schemeClr val="tx2"/>
                </a:solidFill>
              </a:rPr>
              <a:t>Shares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9B295E0-E699-4960-8088-7D84332E5B5A}"/>
              </a:ext>
            </a:extLst>
          </p:cNvPr>
          <p:cNvSpPr/>
          <p:nvPr/>
        </p:nvSpPr>
        <p:spPr>
          <a:xfrm>
            <a:off x="20189371" y="1341427"/>
            <a:ext cx="1809682" cy="1809682"/>
          </a:xfrm>
          <a:prstGeom prst="ellipse">
            <a:avLst/>
          </a:prstGeom>
          <a:solidFill>
            <a:schemeClr val="accent3"/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EA4CA440-C8DE-493A-90F7-5AB3EA511A4E}"/>
              </a:ext>
            </a:extLst>
          </p:cNvPr>
          <p:cNvSpPr/>
          <p:nvPr/>
        </p:nvSpPr>
        <p:spPr>
          <a:xfrm>
            <a:off x="18609721" y="1423236"/>
            <a:ext cx="1030514" cy="1814286"/>
          </a:xfrm>
          <a:prstGeom prst="rightArrow">
            <a:avLst/>
          </a:prstGeom>
          <a:solidFill>
            <a:schemeClr val="accent3"/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D472444-017F-46D0-9E4D-1B36C368F4CD}"/>
              </a:ext>
            </a:extLst>
          </p:cNvPr>
          <p:cNvSpPr txBox="1"/>
          <p:nvPr/>
        </p:nvSpPr>
        <p:spPr>
          <a:xfrm>
            <a:off x="20065757" y="1642100"/>
            <a:ext cx="205691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solidFill>
                  <a:schemeClr val="tx2"/>
                </a:solidFill>
              </a:rPr>
              <a:t>Resold shares</a:t>
            </a:r>
          </a:p>
          <a:p>
            <a:pPr algn="ctr"/>
            <a:endParaRPr lang="en-US" altLang="zh-CN" dirty="0">
              <a:solidFill>
                <a:schemeClr val="tx2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7033AF-5239-4D6C-AD79-04424451CF4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555090" y="5868022"/>
            <a:ext cx="20468418" cy="3232435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664170-80EE-4E06-B023-7E7A3E4F85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Chapter 12 Corporations: Organization, Share Transactions, and Equity | ACT2111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ED34BC-94A7-4D28-9B18-4DE6EB012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3AD81-3AD4-9C46-856E-C08CF1183C60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83954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66624C-86FD-4668-A40A-737430DE9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Disposal of Treasury Shares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728548-08F4-47F7-9686-E7ACA56EB6F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CN" dirty="0"/>
              <a:t>What if </a:t>
            </a:r>
            <a:r>
              <a:rPr lang="en-US" b="1" dirty="0"/>
              <a:t>Share Premium—Treasury</a:t>
            </a:r>
            <a:r>
              <a:rPr lang="en-US" dirty="0"/>
              <a:t> </a:t>
            </a:r>
            <a:r>
              <a:rPr lang="en-US" altLang="zh-CN" dirty="0"/>
              <a:t>is not enough?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On December 1, assume that Mead, Ltd. sells its remaining 2,200 shares at HK$70 per share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8338CA9-5473-4E4B-9F3B-71A6DCE731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8135" y="3364624"/>
            <a:ext cx="20288179" cy="31232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E90F8BE-C9F3-41A8-A51E-07FAF99C865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540369" y="8390533"/>
            <a:ext cx="20047159" cy="417484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0603C65-5791-4078-82CC-36B41E406CB3}"/>
              </a:ext>
            </a:extLst>
          </p:cNvPr>
          <p:cNvSpPr txBox="1"/>
          <p:nvPr/>
        </p:nvSpPr>
        <p:spPr>
          <a:xfrm>
            <a:off x="790122" y="9503767"/>
            <a:ext cx="560516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Debit the remainder to </a:t>
            </a:r>
            <a:r>
              <a:rPr lang="en-US" b="1" dirty="0">
                <a:solidFill>
                  <a:schemeClr val="accent2"/>
                </a:solidFill>
              </a:rPr>
              <a:t>Retained Earnings</a:t>
            </a:r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BB334556-CC39-4F76-BD74-B9EBD915A52D}"/>
              </a:ext>
            </a:extLst>
          </p:cNvPr>
          <p:cNvSpPr/>
          <p:nvPr/>
        </p:nvSpPr>
        <p:spPr>
          <a:xfrm rot="5400000">
            <a:off x="5520648" y="9872454"/>
            <a:ext cx="537029" cy="462957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E29F92-8041-4EA6-8C4F-A3053C775B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Chapter 12 Corporations: Organization, Share Transactions, and Equity | ACT2111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7614AA-C93D-4917-BFF5-EAD457F03F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3AD81-3AD4-9C46-856E-C08CF1183C60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02071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DD6B3-AE2A-47F7-817C-7A5CC9535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Treasury Shares - Exercise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3ACB45-A61B-4191-89CF-E24B3146E6C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Salvador SA purchases 3,000 shares of its R$50 par value ordinary shares for R$180,000 cash on July 1. It will hold the shares in the treasury until resold. On November 1, the corporation sells 1,000 treasury shares for cash at R$70 per share. Journalize the treasury share transactions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D7C28E-8954-45CC-AE69-B5D59CE52A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3085" y="5127839"/>
            <a:ext cx="21613965" cy="737111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B7C8989-A39C-45F2-B042-7FF82683C250}"/>
              </a:ext>
            </a:extLst>
          </p:cNvPr>
          <p:cNvSpPr/>
          <p:nvPr/>
        </p:nvSpPr>
        <p:spPr>
          <a:xfrm>
            <a:off x="16998950" y="6383424"/>
            <a:ext cx="2781300" cy="681404"/>
          </a:xfrm>
          <a:prstGeom prst="rect">
            <a:avLst/>
          </a:prstGeom>
          <a:solidFill>
            <a:srgbClr val="EBF7FF"/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1DDBDDB-9DD2-45FE-9AF7-C20119D23165}"/>
              </a:ext>
            </a:extLst>
          </p:cNvPr>
          <p:cNvSpPr/>
          <p:nvPr/>
        </p:nvSpPr>
        <p:spPr>
          <a:xfrm>
            <a:off x="20304857" y="7064828"/>
            <a:ext cx="2781300" cy="681404"/>
          </a:xfrm>
          <a:prstGeom prst="rect">
            <a:avLst/>
          </a:prstGeom>
          <a:solidFill>
            <a:srgbClr val="EBF7FF"/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74198A7-4BFB-4B80-B5B7-B26FA218FEE6}"/>
              </a:ext>
            </a:extLst>
          </p:cNvPr>
          <p:cNvSpPr/>
          <p:nvPr/>
        </p:nvSpPr>
        <p:spPr>
          <a:xfrm>
            <a:off x="16998950" y="9133992"/>
            <a:ext cx="2781300" cy="681404"/>
          </a:xfrm>
          <a:prstGeom prst="rect">
            <a:avLst/>
          </a:prstGeom>
          <a:solidFill>
            <a:srgbClr val="EBF7FF"/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5DC21D6-68C5-4430-9F23-25AC41A585CA}"/>
              </a:ext>
            </a:extLst>
          </p:cNvPr>
          <p:cNvSpPr/>
          <p:nvPr/>
        </p:nvSpPr>
        <p:spPr>
          <a:xfrm>
            <a:off x="20304857" y="9815396"/>
            <a:ext cx="2781300" cy="681404"/>
          </a:xfrm>
          <a:prstGeom prst="rect">
            <a:avLst/>
          </a:prstGeom>
          <a:solidFill>
            <a:srgbClr val="EBF7FF"/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CF683D7-6EC0-416B-A350-EC2B2FDD0C51}"/>
              </a:ext>
            </a:extLst>
          </p:cNvPr>
          <p:cNvSpPr/>
          <p:nvPr/>
        </p:nvSpPr>
        <p:spPr>
          <a:xfrm>
            <a:off x="20304857" y="10475967"/>
            <a:ext cx="2781300" cy="681404"/>
          </a:xfrm>
          <a:prstGeom prst="rect">
            <a:avLst/>
          </a:prstGeom>
          <a:solidFill>
            <a:srgbClr val="EBF7FF"/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0312B9-196C-4472-B05E-07D3235D46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Chapter 12 Corporations: Organization, Share Transactions, and Equity | ACT2111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31B203-EEA2-4169-8760-50C4B170F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3AD81-3AD4-9C46-856E-C08CF1183C60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13761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6" descr="Image result for tree growing">
            <a:extLst>
              <a:ext uri="{FF2B5EF4-FFF2-40B4-BE49-F238E27FC236}">
                <a16:creationId xmlns:a16="http://schemas.microsoft.com/office/drawing/2014/main" id="{0CA001CC-3097-4E60-B5D9-26B416288A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41"/>
          <a:stretch/>
        </p:blipFill>
        <p:spPr bwMode="auto">
          <a:xfrm>
            <a:off x="8714427" y="8614204"/>
            <a:ext cx="7091182" cy="3856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Image result for fruit tree vector">
            <a:extLst>
              <a:ext uri="{FF2B5EF4-FFF2-40B4-BE49-F238E27FC236}">
                <a16:creationId xmlns:a16="http://schemas.microsoft.com/office/drawing/2014/main" id="{17102FC9-AE03-4E37-92DF-4EECF40DD3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46186" y="6339636"/>
            <a:ext cx="7091182" cy="6296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146969A5-7115-4767-813E-D815DB5E9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Dividends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163EB71-9FAD-4671-8B23-D77E2318F5A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Companies with large expansion plans, called </a:t>
            </a:r>
            <a:r>
              <a:rPr lang="en-US" sz="5400" i="1" dirty="0"/>
              <a:t>growth companies, </a:t>
            </a:r>
            <a:r>
              <a:rPr lang="en-US" sz="5400" dirty="0"/>
              <a:t>prefer to reinvest earnings in the growth of the company rather than distribute earnings back to investors in the form of cash dividends</a:t>
            </a:r>
          </a:p>
          <a:p>
            <a:r>
              <a:rPr lang="en-US" sz="5400" dirty="0"/>
              <a:t>As companies mature and their growth opportunities diminish, they tend to pay out more dividends</a:t>
            </a:r>
          </a:p>
        </p:txBody>
      </p:sp>
      <p:pic>
        <p:nvPicPr>
          <p:cNvPr id="7" name="Picture 10" descr="Image result for cartoon green apple">
            <a:extLst>
              <a:ext uri="{FF2B5EF4-FFF2-40B4-BE49-F238E27FC236}">
                <a16:creationId xmlns:a16="http://schemas.microsoft.com/office/drawing/2014/main" id="{4BE7A280-A388-44D0-9557-12F3766D27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4773" y="8865157"/>
            <a:ext cx="3719767" cy="3907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16738AB-D0E6-490B-BBCB-915131EB2BA7}"/>
              </a:ext>
            </a:extLst>
          </p:cNvPr>
          <p:cNvSpPr txBox="1">
            <a:spLocks/>
          </p:cNvSpPr>
          <p:nvPr/>
        </p:nvSpPr>
        <p:spPr>
          <a:xfrm>
            <a:off x="990599" y="6537368"/>
            <a:ext cx="14815009" cy="61847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857264" indent="-857264" algn="l" defTabSz="1828373" rtl="0" eaLnBrk="1" latinLnBrk="0" hangingPunct="1">
              <a:lnSpc>
                <a:spcPct val="90000"/>
              </a:lnSpc>
              <a:spcBef>
                <a:spcPts val="2000"/>
              </a:spcBef>
              <a:buFont typeface="Wingdings" panose="05000000000000000000" pitchFamily="2" charset="2"/>
              <a:buChar char="q"/>
              <a:defRPr sz="6000" b="0" i="0" kern="1200">
                <a:solidFill>
                  <a:schemeClr val="tx2"/>
                </a:solidFill>
                <a:latin typeface="Lato Regular" charset="0"/>
                <a:ea typeface="Lato Regular" charset="0"/>
                <a:cs typeface="Lato Regular" charset="0"/>
              </a:defRPr>
            </a:lvl1pPr>
            <a:lvl2pPr marL="1599997" indent="-685811" algn="l" defTabSz="1828373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q"/>
              <a:defRPr sz="4800" b="0" i="0" kern="1200">
                <a:solidFill>
                  <a:schemeClr val="tx2"/>
                </a:solidFill>
                <a:latin typeface="Lato Regular" charset="0"/>
                <a:ea typeface="Lato Regular" charset="0"/>
                <a:cs typeface="Lato Regular" charset="0"/>
              </a:defRPr>
            </a:lvl2pPr>
            <a:lvl3pPr marL="2399883" indent="-571509" algn="l" defTabSz="1828373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q"/>
              <a:defRPr sz="4000" b="0" i="0" kern="1200">
                <a:solidFill>
                  <a:schemeClr val="tx2"/>
                </a:solidFill>
                <a:latin typeface="Lato Regular" charset="0"/>
                <a:ea typeface="Lato Regular" charset="0"/>
                <a:cs typeface="Lato Regular" charset="0"/>
              </a:defRPr>
            </a:lvl3pPr>
            <a:lvl4pPr marL="3314069" indent="-571509" algn="l" defTabSz="1828373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q"/>
              <a:defRPr sz="3600" b="0" i="0" kern="1200">
                <a:solidFill>
                  <a:schemeClr val="tx2"/>
                </a:solidFill>
                <a:latin typeface="Lato Regular" charset="0"/>
                <a:ea typeface="Lato Regular" charset="0"/>
                <a:cs typeface="Lato Regular" charset="0"/>
              </a:defRPr>
            </a:lvl4pPr>
            <a:lvl5pPr marL="4228255" indent="-571509" algn="l" defTabSz="1828373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q"/>
              <a:defRPr sz="3600" b="0" i="0" kern="1200">
                <a:solidFill>
                  <a:schemeClr val="tx2"/>
                </a:solidFill>
                <a:latin typeface="Lato Regular" charset="0"/>
                <a:ea typeface="Lato Regular" charset="0"/>
                <a:cs typeface="Lato Regular" charset="0"/>
              </a:defRPr>
            </a:lvl5pPr>
            <a:lvl6pPr marL="5028027" indent="-457094" algn="l" defTabSz="182837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213" indent="-457094" algn="l" defTabSz="182837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400" indent="-457094" algn="l" defTabSz="182837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586" indent="-457094" algn="l" defTabSz="182837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400" dirty="0"/>
              <a:t>For example, Microsoft and Walmart did not pay dividends in their early growth years, but have been paying them in more recent years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EE3BD79-A61C-461D-B0D4-9C9BFF012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Chapter 12 Corporations: Organization, Share Transactions, and Equity | ACT2111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91E54F8-069C-4133-AD53-4FCA19018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3AD81-3AD4-9C46-856E-C08CF1183C60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5623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432665-E6EB-4865-91EA-77D725ED5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Cash Dividends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0CF5A8-EFC8-4ECC-BA3D-A61BF8C89BC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b="1" dirty="0"/>
              <a:t>dividend</a:t>
            </a:r>
            <a:r>
              <a:rPr lang="en-US" dirty="0"/>
              <a:t> is a corporation’s distribution of </a:t>
            </a:r>
            <a:r>
              <a:rPr lang="en-US" b="1" dirty="0"/>
              <a:t>cash</a:t>
            </a:r>
            <a:r>
              <a:rPr lang="en-US" dirty="0"/>
              <a:t> or </a:t>
            </a:r>
            <a:r>
              <a:rPr lang="en-US" b="1" dirty="0"/>
              <a:t>shares</a:t>
            </a:r>
            <a:r>
              <a:rPr lang="en-US" dirty="0"/>
              <a:t> to its shareholders on a pro rata (proportional to ownership) basis</a:t>
            </a:r>
          </a:p>
          <a:p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A9ADDB2-B519-4A08-89A2-E6517C2554B5}"/>
              </a:ext>
            </a:extLst>
          </p:cNvPr>
          <p:cNvSpPr txBox="1">
            <a:spLocks/>
          </p:cNvSpPr>
          <p:nvPr/>
        </p:nvSpPr>
        <p:spPr>
          <a:xfrm>
            <a:off x="9681029" y="5442858"/>
            <a:ext cx="13329417" cy="660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857264" indent="-857264" algn="l" defTabSz="1828373" rtl="0" eaLnBrk="1" latinLnBrk="0" hangingPunct="1">
              <a:lnSpc>
                <a:spcPct val="90000"/>
              </a:lnSpc>
              <a:spcBef>
                <a:spcPts val="2000"/>
              </a:spcBef>
              <a:buFont typeface="Wingdings" panose="05000000000000000000" pitchFamily="2" charset="2"/>
              <a:buChar char="q"/>
              <a:defRPr sz="6000" b="0" i="0" kern="1200">
                <a:solidFill>
                  <a:schemeClr val="tx2"/>
                </a:solidFill>
                <a:latin typeface="Lato Regular" charset="0"/>
                <a:ea typeface="Lato Regular" charset="0"/>
                <a:cs typeface="Lato Regular" charset="0"/>
              </a:defRPr>
            </a:lvl1pPr>
            <a:lvl2pPr marL="1599997" indent="-685811" algn="l" defTabSz="1828373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q"/>
              <a:defRPr sz="4800" b="0" i="0" kern="1200">
                <a:solidFill>
                  <a:schemeClr val="tx2"/>
                </a:solidFill>
                <a:latin typeface="Lato Regular" charset="0"/>
                <a:ea typeface="Lato Regular" charset="0"/>
                <a:cs typeface="Lato Regular" charset="0"/>
              </a:defRPr>
            </a:lvl2pPr>
            <a:lvl3pPr marL="2399883" indent="-571509" algn="l" defTabSz="1828373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q"/>
              <a:defRPr sz="4000" b="0" i="0" kern="1200">
                <a:solidFill>
                  <a:schemeClr val="tx2"/>
                </a:solidFill>
                <a:latin typeface="Lato Regular" charset="0"/>
                <a:ea typeface="Lato Regular" charset="0"/>
                <a:cs typeface="Lato Regular" charset="0"/>
              </a:defRPr>
            </a:lvl3pPr>
            <a:lvl4pPr marL="3314069" indent="-571509" algn="l" defTabSz="1828373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q"/>
              <a:defRPr sz="3600" b="0" i="0" kern="1200">
                <a:solidFill>
                  <a:schemeClr val="tx2"/>
                </a:solidFill>
                <a:latin typeface="Lato Regular" charset="0"/>
                <a:ea typeface="Lato Regular" charset="0"/>
                <a:cs typeface="Lato Regular" charset="0"/>
              </a:defRPr>
            </a:lvl4pPr>
            <a:lvl5pPr marL="4228255" indent="-571509" algn="l" defTabSz="1828373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q"/>
              <a:defRPr sz="3600" b="0" i="0" kern="1200">
                <a:solidFill>
                  <a:schemeClr val="tx2"/>
                </a:solidFill>
                <a:latin typeface="Lato Regular" charset="0"/>
                <a:ea typeface="Lato Regular" charset="0"/>
                <a:cs typeface="Lato Regular" charset="0"/>
              </a:defRPr>
            </a:lvl5pPr>
            <a:lvl6pPr marL="5028027" indent="-457094" algn="l" defTabSz="182837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213" indent="-457094" algn="l" defTabSz="182837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400" indent="-457094" algn="l" defTabSz="182837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586" indent="-457094" algn="l" defTabSz="182837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To pay a </a:t>
            </a:r>
            <a:r>
              <a:rPr lang="en-US" b="1" dirty="0">
                <a:solidFill>
                  <a:schemeClr val="accent2"/>
                </a:solidFill>
              </a:rPr>
              <a:t>cash dividend</a:t>
            </a:r>
            <a:r>
              <a:rPr lang="en-US" dirty="0"/>
              <a:t>, a company must have:</a:t>
            </a:r>
          </a:p>
          <a:p>
            <a:pPr lvl="1"/>
            <a:r>
              <a:rPr lang="en-US" b="1" dirty="0"/>
              <a:t>Retained earnings </a:t>
            </a:r>
            <a:r>
              <a:rPr lang="en-US" dirty="0"/>
              <a:t>- Payment of cash dividends from retained earnings is legal in all jurisdictions</a:t>
            </a:r>
          </a:p>
          <a:p>
            <a:pPr lvl="1"/>
            <a:r>
              <a:rPr lang="en-US" b="1" dirty="0"/>
              <a:t>Adequate cash</a:t>
            </a:r>
          </a:p>
          <a:p>
            <a:pPr lvl="1"/>
            <a:r>
              <a:rPr lang="en-US" b="1" dirty="0"/>
              <a:t>A declaration of dividends </a:t>
            </a:r>
            <a:r>
              <a:rPr lang="en-US" dirty="0"/>
              <a:t>by Board of Directors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6" descr="Allotment, heritage, distribution, income, beneficiary icon - Download">
            <a:extLst>
              <a:ext uri="{FF2B5EF4-FFF2-40B4-BE49-F238E27FC236}">
                <a16:creationId xmlns:a16="http://schemas.microsoft.com/office/drawing/2014/main" id="{041B8AD8-EB22-41C4-85DE-821BB466B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3984" y="4646629"/>
            <a:ext cx="7192004" cy="7192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EB21F2-9822-4AC2-B4E3-D1B10E503F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Chapter 12 Corporations: Organization, Share Transactions, and Equity | ACT2111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F8982F-D804-4769-BE7B-6097DA72E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3AD81-3AD4-9C46-856E-C08CF1183C60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43777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Board of directors cartoon Royalty Free Vector Image">
            <a:extLst>
              <a:ext uri="{FF2B5EF4-FFF2-40B4-BE49-F238E27FC236}">
                <a16:creationId xmlns:a16="http://schemas.microsoft.com/office/drawing/2014/main" id="{E828447F-B221-4977-829B-FDFE1329EF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534"/>
          <a:stretch/>
        </p:blipFill>
        <p:spPr bwMode="auto">
          <a:xfrm>
            <a:off x="3915508" y="8453613"/>
            <a:ext cx="7400192" cy="4182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221AF26-3D56-4458-B0E1-971A84ED4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Entries for Cash Dividends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9E790B-39C5-4003-96C1-8EF912DEB66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Three dates related to cash dividends</a:t>
            </a:r>
          </a:p>
          <a:p>
            <a:pPr lvl="1"/>
            <a:r>
              <a:rPr lang="en-US" b="1" dirty="0">
                <a:solidFill>
                  <a:srgbClr val="FF7C80"/>
                </a:solidFill>
              </a:rPr>
              <a:t>Declaration date</a:t>
            </a:r>
            <a:r>
              <a:rPr lang="en-US" dirty="0"/>
              <a:t>: date on which board of directors declares the cash dividend to be paid</a:t>
            </a:r>
          </a:p>
          <a:p>
            <a:pPr lvl="1"/>
            <a:r>
              <a:rPr lang="en-US" b="1" dirty="0">
                <a:solidFill>
                  <a:srgbClr val="00B050"/>
                </a:solidFill>
              </a:rPr>
              <a:t>Record date</a:t>
            </a:r>
            <a:r>
              <a:rPr lang="en-US" dirty="0"/>
              <a:t>: specific date on which the company will determine who will receive the dividend (registered owners of </a:t>
            </a:r>
            <a:r>
              <a:rPr lang="en-US" altLang="zh-CN" dirty="0"/>
              <a:t>shares</a:t>
            </a:r>
            <a:r>
              <a:rPr lang="en-US" dirty="0"/>
              <a:t>)</a:t>
            </a:r>
          </a:p>
          <a:p>
            <a:pPr lvl="1"/>
            <a:r>
              <a:rPr lang="en-US" b="1" dirty="0">
                <a:solidFill>
                  <a:srgbClr val="0070C0"/>
                </a:solidFill>
              </a:rPr>
              <a:t>Payment date</a:t>
            </a:r>
            <a:r>
              <a:rPr lang="en-US" dirty="0"/>
              <a:t>: date of the actual cash distribution</a:t>
            </a:r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89BBDA-8B05-40CF-9606-09B7EBDC2E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546" b="19779"/>
          <a:stretch/>
        </p:blipFill>
        <p:spPr>
          <a:xfrm>
            <a:off x="11153775" y="6858000"/>
            <a:ext cx="12423775" cy="512451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B15360B-2584-4874-B9F9-D4547D2E2014}"/>
              </a:ext>
            </a:extLst>
          </p:cNvPr>
          <p:cNvSpPr txBox="1"/>
          <p:nvPr/>
        </p:nvSpPr>
        <p:spPr>
          <a:xfrm>
            <a:off x="7760494" y="8554136"/>
            <a:ext cx="355520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7C80"/>
                </a:solidFill>
              </a:rPr>
              <a:t>Declaration date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3BEE2B-3A3D-4233-A6DA-41F5D5510C82}"/>
              </a:ext>
            </a:extLst>
          </p:cNvPr>
          <p:cNvSpPr txBox="1"/>
          <p:nvPr/>
        </p:nvSpPr>
        <p:spPr>
          <a:xfrm>
            <a:off x="11884819" y="11982511"/>
            <a:ext cx="355520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Record date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D17D461-51A6-40C3-8DB2-2C5893B6B6CC}"/>
              </a:ext>
            </a:extLst>
          </p:cNvPr>
          <p:cNvSpPr txBox="1"/>
          <p:nvPr/>
        </p:nvSpPr>
        <p:spPr>
          <a:xfrm>
            <a:off x="17588309" y="11982511"/>
            <a:ext cx="355520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Payment date</a:t>
            </a:r>
            <a:endParaRPr lang="en-US" dirty="0"/>
          </a:p>
        </p:txBody>
      </p:sp>
      <p:sp>
        <p:nvSpPr>
          <p:cNvPr id="12" name="Speech Bubble: Rectangle with Corners Rounded 11">
            <a:extLst>
              <a:ext uri="{FF2B5EF4-FFF2-40B4-BE49-F238E27FC236}">
                <a16:creationId xmlns:a16="http://schemas.microsoft.com/office/drawing/2014/main" id="{71F182AB-ABFE-4427-A917-52B0787E9F24}"/>
              </a:ext>
            </a:extLst>
          </p:cNvPr>
          <p:cNvSpPr/>
          <p:nvPr/>
        </p:nvSpPr>
        <p:spPr>
          <a:xfrm>
            <a:off x="1641230" y="7346915"/>
            <a:ext cx="3789346" cy="1843314"/>
          </a:xfrm>
          <a:prstGeom prst="wedgeRoundRectCallout">
            <a:avLst>
              <a:gd name="adj1" fmla="val 31109"/>
              <a:gd name="adj2" fmla="val 79217"/>
              <a:gd name="adj3" fmla="val 16667"/>
            </a:avLst>
          </a:prstGeom>
          <a:solidFill>
            <a:schemeClr val="bg1"/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28" name="Picture 4" descr="Money hand cash Royalty Free Vector Image - VectorStock">
            <a:extLst>
              <a:ext uri="{FF2B5EF4-FFF2-40B4-BE49-F238E27FC236}">
                <a16:creationId xmlns:a16="http://schemas.microsoft.com/office/drawing/2014/main" id="{62DF321B-68DF-4DEC-A492-016E5D2237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93" b="15323"/>
          <a:stretch/>
        </p:blipFill>
        <p:spPr bwMode="auto">
          <a:xfrm>
            <a:off x="2150287" y="7415599"/>
            <a:ext cx="2710717" cy="1705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4965E610-FDB3-4A4A-A67E-F9F62313A6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Chapter 12 Corporations: Organization, Share Transactions, and Equity | ACT2111</a:t>
            </a:r>
            <a:endParaRPr lang="en-US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49A7EAAA-43D3-4007-B4E2-CAA77242A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3AD81-3AD4-9C46-856E-C08CF1183C60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41541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1092D66-8BE0-4063-B737-F095DFD4EB97}"/>
              </a:ext>
            </a:extLst>
          </p:cNvPr>
          <p:cNvCxnSpPr>
            <a:cxnSpLocks/>
            <a:endCxn id="32" idx="4"/>
          </p:cNvCxnSpPr>
          <p:nvPr/>
        </p:nvCxnSpPr>
        <p:spPr>
          <a:xfrm>
            <a:off x="1947068" y="5956635"/>
            <a:ext cx="1" cy="5497634"/>
          </a:xfrm>
          <a:prstGeom prst="line">
            <a:avLst/>
          </a:prstGeom>
          <a:ln w="2540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E221AF26-3D56-4458-B0E1-971A84ED4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Entries for Cash Dividends (cont’d)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EC3C68-3504-481C-84BA-6915E26EE1F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altLang="en-US" sz="4800" dirty="0"/>
              <a:t>On </a:t>
            </a:r>
            <a:r>
              <a:rPr lang="en-US" altLang="en-US" sz="4800" dirty="0">
                <a:solidFill>
                  <a:srgbClr val="FF7C80"/>
                </a:solidFill>
              </a:rPr>
              <a:t>December 1, 2020 (Declaration date)</a:t>
            </a:r>
            <a:r>
              <a:rPr lang="en-US" altLang="en-US" sz="4800" dirty="0"/>
              <a:t>, the directors of Media General declare a €0.50 per share cash dividend on 100,000 shares of €10 par value ordinary shares. The dividend is payable on </a:t>
            </a:r>
            <a:r>
              <a:rPr lang="en-US" altLang="en-US" sz="4800" dirty="0">
                <a:solidFill>
                  <a:srgbClr val="0070C0"/>
                </a:solidFill>
              </a:rPr>
              <a:t>January 20, 2021 (Payment date) </a:t>
            </a:r>
            <a:r>
              <a:rPr lang="en-US" altLang="en-US" sz="4800" dirty="0"/>
              <a:t>to shareholders of record on </a:t>
            </a:r>
            <a:r>
              <a:rPr lang="en-US" altLang="en-US" sz="4800" dirty="0">
                <a:solidFill>
                  <a:srgbClr val="00B050"/>
                </a:solidFill>
              </a:rPr>
              <a:t>December 22, 2020 (Record date)</a:t>
            </a:r>
            <a:endParaRPr lang="en-US" sz="5400" dirty="0">
              <a:solidFill>
                <a:srgbClr val="00B05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77C3060-3D10-4761-80A1-C0C416D93EF7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947118" y="5633471"/>
            <a:ext cx="17676356" cy="171344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B7195D8-1A21-4B8E-8F4A-FBFAD3A1EAD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4">
                <a:tint val="45000"/>
                <a:satMod val="400000"/>
              </a:schemeClr>
            </a:duotone>
          </a:blip>
          <a:srcRect t="9890" r="2979"/>
          <a:stretch/>
        </p:blipFill>
        <p:spPr>
          <a:xfrm>
            <a:off x="5947118" y="7608447"/>
            <a:ext cx="17676356" cy="108848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55CF9E0-24E2-4E2C-B782-0A6142EAFC0F}"/>
              </a:ext>
            </a:extLst>
          </p:cNvPr>
          <p:cNvSpPr txBox="1"/>
          <p:nvPr/>
        </p:nvSpPr>
        <p:spPr>
          <a:xfrm>
            <a:off x="2278743" y="5633471"/>
            <a:ext cx="33367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3600" dirty="0">
                <a:solidFill>
                  <a:srgbClr val="FF7C80"/>
                </a:solidFill>
              </a:rPr>
              <a:t>Declaration date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D418B8A-DD97-47F0-80D9-CE4923424AFD}"/>
              </a:ext>
            </a:extLst>
          </p:cNvPr>
          <p:cNvSpPr txBox="1"/>
          <p:nvPr/>
        </p:nvSpPr>
        <p:spPr>
          <a:xfrm>
            <a:off x="2278743" y="7525244"/>
            <a:ext cx="259805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3600" dirty="0">
                <a:solidFill>
                  <a:srgbClr val="00B050"/>
                </a:solidFill>
              </a:rPr>
              <a:t>Record date</a:t>
            </a:r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17A10EF-6B28-46C7-BB2B-7269FCFFF073}"/>
              </a:ext>
            </a:extLst>
          </p:cNvPr>
          <p:cNvSpPr txBox="1"/>
          <p:nvPr/>
        </p:nvSpPr>
        <p:spPr>
          <a:xfrm>
            <a:off x="2278743" y="8872335"/>
            <a:ext cx="33367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3600" dirty="0">
                <a:solidFill>
                  <a:srgbClr val="0070C0"/>
                </a:solidFill>
              </a:rPr>
              <a:t>Payment date</a:t>
            </a:r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684C838-EA40-426B-A95D-603FEF319208}"/>
              </a:ext>
            </a:extLst>
          </p:cNvPr>
          <p:cNvSpPr/>
          <p:nvPr/>
        </p:nvSpPr>
        <p:spPr>
          <a:xfrm>
            <a:off x="1715804" y="5725371"/>
            <a:ext cx="462529" cy="462529"/>
          </a:xfrm>
          <a:prstGeom prst="ellipse">
            <a:avLst/>
          </a:prstGeom>
          <a:solidFill>
            <a:schemeClr val="bg1"/>
          </a:solidFill>
          <a:ln w="76200"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6D2F330-7571-43A1-AEDE-1C93720414D1}"/>
              </a:ext>
            </a:extLst>
          </p:cNvPr>
          <p:cNvSpPr/>
          <p:nvPr/>
        </p:nvSpPr>
        <p:spPr>
          <a:xfrm>
            <a:off x="1715804" y="7616180"/>
            <a:ext cx="462529" cy="462529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B8104FA-56E0-46CE-B3FA-C5C2F0EF5C79}"/>
              </a:ext>
            </a:extLst>
          </p:cNvPr>
          <p:cNvSpPr/>
          <p:nvPr/>
        </p:nvSpPr>
        <p:spPr>
          <a:xfrm>
            <a:off x="1715804" y="8964235"/>
            <a:ext cx="462529" cy="462529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7C31DA5E-D66D-4375-9D49-57884237AE48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947118" y="8964235"/>
            <a:ext cx="17676356" cy="168577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0C5C5105-ED2A-4803-8BD4-3D905A48485A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947119" y="10895734"/>
            <a:ext cx="17676356" cy="1735882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2A99254B-B58A-4A49-9EA6-62FC624A7A20}"/>
              </a:ext>
            </a:extLst>
          </p:cNvPr>
          <p:cNvSpPr txBox="1"/>
          <p:nvPr/>
        </p:nvSpPr>
        <p:spPr>
          <a:xfrm>
            <a:off x="2278743" y="10899840"/>
            <a:ext cx="333670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3600" dirty="0">
                <a:solidFill>
                  <a:schemeClr val="tx2"/>
                </a:solidFill>
              </a:rPr>
              <a:t>Closing entry</a:t>
            </a:r>
          </a:p>
          <a:p>
            <a:r>
              <a:rPr lang="en-US" dirty="0">
                <a:solidFill>
                  <a:schemeClr val="tx2"/>
                </a:solidFill>
              </a:rPr>
              <a:t>(</a:t>
            </a:r>
            <a:r>
              <a:rPr lang="en-US" altLang="en-US" sz="3600" dirty="0">
                <a:solidFill>
                  <a:schemeClr val="tx2"/>
                </a:solidFill>
              </a:rPr>
              <a:t>Year-end</a:t>
            </a:r>
            <a:r>
              <a:rPr lang="en-US" altLang="en-US" dirty="0">
                <a:solidFill>
                  <a:schemeClr val="tx2"/>
                </a:solidFill>
              </a:rPr>
              <a:t>)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16281C3A-EECD-400D-A013-5E9FBC98309F}"/>
              </a:ext>
            </a:extLst>
          </p:cNvPr>
          <p:cNvSpPr/>
          <p:nvPr/>
        </p:nvSpPr>
        <p:spPr>
          <a:xfrm>
            <a:off x="1715804" y="10991740"/>
            <a:ext cx="462529" cy="462529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ooter Placeholder 33">
            <a:extLst>
              <a:ext uri="{FF2B5EF4-FFF2-40B4-BE49-F238E27FC236}">
                <a16:creationId xmlns:a16="http://schemas.microsoft.com/office/drawing/2014/main" id="{49FBC787-6947-44DA-A099-57EFE6654F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Chapter 12 Corporations: Organization, Share Transactions, and Equity | ACT2111</a:t>
            </a:r>
            <a:endParaRPr lang="en-US" dirty="0"/>
          </a:p>
        </p:txBody>
      </p: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id="{5606925C-B05E-49F8-BC53-227B3A8A0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3AD81-3AD4-9C46-856E-C08CF1183C60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99040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F73329-1E55-4A3A-947A-906EC4ABAA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Effects of Cash Dividends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364A63-64BA-4043-9A8F-706FD9AED30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b="1" dirty="0"/>
              <a:t>Net effect </a:t>
            </a:r>
            <a:r>
              <a:rPr lang="en-US" dirty="0"/>
              <a:t>of cash dividends:</a:t>
            </a:r>
            <a:r>
              <a:rPr lang="en-US" b="1" dirty="0"/>
              <a:t> Cash</a:t>
            </a:r>
            <a:r>
              <a:rPr lang="zh-CN" altLang="en-US" b="1" dirty="0"/>
              <a:t>↓</a:t>
            </a:r>
            <a:r>
              <a:rPr lang="en-US" b="1" dirty="0"/>
              <a:t> </a:t>
            </a:r>
            <a:r>
              <a:rPr lang="en-US" dirty="0"/>
              <a:t>and</a:t>
            </a:r>
            <a:r>
              <a:rPr lang="en-US" b="1" dirty="0"/>
              <a:t> Retained Earnings</a:t>
            </a:r>
            <a:r>
              <a:rPr lang="zh-CN" altLang="en-US" b="1" dirty="0"/>
              <a:t>↓</a:t>
            </a:r>
            <a:endParaRPr lang="en-US" b="1" dirty="0"/>
          </a:p>
          <a:p>
            <a:r>
              <a:rPr lang="en-US" dirty="0"/>
              <a:t>Paying cash dividends does not increase shareholders’ wealth</a:t>
            </a:r>
          </a:p>
          <a:p>
            <a:pPr lvl="1"/>
            <a:r>
              <a:rPr lang="en-US" altLang="zh-CN" dirty="0"/>
              <a:t>Why? It is just a transfer of cash (owned by </a:t>
            </a:r>
            <a:r>
              <a:rPr lang="en-US" dirty="0"/>
              <a:t>share</a:t>
            </a:r>
            <a:r>
              <a:rPr lang="en-US" altLang="zh-CN" dirty="0"/>
              <a:t>holders in the form of retained earnings) from the company to </a:t>
            </a:r>
            <a:r>
              <a:rPr lang="en-US" dirty="0"/>
              <a:t>share</a:t>
            </a:r>
            <a:r>
              <a:rPr lang="en-US" altLang="zh-CN" dirty="0"/>
              <a:t>holders’ individual pockets</a:t>
            </a:r>
          </a:p>
          <a:p>
            <a:r>
              <a:rPr lang="en-US" dirty="0"/>
              <a:t>Reasons for a company to pay cash dividends</a:t>
            </a:r>
          </a:p>
          <a:p>
            <a:pPr lvl="1"/>
            <a:r>
              <a:rPr lang="en-US" dirty="0"/>
              <a:t>Let investors know future strong profitability and cash flows</a:t>
            </a:r>
          </a:p>
          <a:p>
            <a:pPr lvl="1"/>
            <a:r>
              <a:rPr lang="en-US" dirty="0"/>
              <a:t>Possibly lack of growth and expansion opportunities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108E81-E1BC-47A5-92C4-5BC7070EB3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Chapter 12 Corporations: Organization, Share Transactions, and Equity | ACT2111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1DF267-E665-4F64-843E-B759C7854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3AD81-3AD4-9C46-856E-C08CF1183C60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431143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E16B0-77D5-42EE-AD0E-06EA37398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Dividend Preferences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13D81C-D671-41F1-BC79-32361AAB4F0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Preference shareholders </a:t>
            </a:r>
            <a:r>
              <a:rPr lang="en-US" dirty="0"/>
              <a:t>have the right to receive dividends before ordinary shareholders</a:t>
            </a:r>
          </a:p>
          <a:p>
            <a:r>
              <a:rPr lang="en-US" altLang="en-US" dirty="0"/>
              <a:t>Per share dividend amount is stated as a percentage of preference shares par value</a:t>
            </a:r>
            <a:r>
              <a:rPr lang="en-US" altLang="en-US" b="1" dirty="0"/>
              <a:t> </a:t>
            </a:r>
            <a:r>
              <a:rPr lang="en-US" altLang="en-US" dirty="0"/>
              <a:t>(similar to bond interest rates) or as a specified amount</a:t>
            </a:r>
          </a:p>
          <a:p>
            <a:r>
              <a:rPr lang="en-US" altLang="en-US" b="1" dirty="0">
                <a:solidFill>
                  <a:schemeClr val="accent2"/>
                </a:solidFill>
              </a:rPr>
              <a:t>Cumulative</a:t>
            </a:r>
            <a:r>
              <a:rPr lang="en-US" altLang="en-US" b="1" dirty="0"/>
              <a:t> </a:t>
            </a:r>
            <a:r>
              <a:rPr lang="en-US" b="1" dirty="0"/>
              <a:t>preference shares</a:t>
            </a:r>
          </a:p>
          <a:p>
            <a:pPr lvl="1"/>
            <a:r>
              <a:rPr lang="en-US" altLang="en-US" b="1" dirty="0"/>
              <a:t>Cumulative dividend</a:t>
            </a:r>
            <a:r>
              <a:rPr lang="en-US" altLang="en-US" dirty="0"/>
              <a:t>:</a:t>
            </a:r>
            <a:r>
              <a:rPr lang="en-US" altLang="en-US" b="1" dirty="0"/>
              <a:t> </a:t>
            </a:r>
            <a:r>
              <a:rPr lang="en-US" altLang="en-US" dirty="0"/>
              <a:t>this feature stipulates that preference shareholders must be paid both current-year dividends and any unpaid prior-year dividends before ordinary shareholders are paid dividends</a:t>
            </a:r>
          </a:p>
          <a:p>
            <a:pPr lvl="1"/>
            <a:r>
              <a:rPr lang="en-US" altLang="en-US" dirty="0"/>
              <a:t>When preference shares are cumulative, preference dividends not declared in a given period are called </a:t>
            </a:r>
            <a:r>
              <a:rPr lang="en-US" altLang="en-US" b="1" dirty="0"/>
              <a:t>dividends in arrears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4781CE-A302-4295-9D94-F76D7F4754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Chapter 12 Corporations: Organization, Share Transactions, and Equity | ACT2111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EC0014-902F-4A61-8D23-CABE830F3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3AD81-3AD4-9C46-856E-C08CF1183C60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466851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777A53-FD75-4EDB-A49C-394B65DFB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Dividend Preferences - Cumulative Dividend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1571DD-0334-48F2-AC71-8C1DF69996D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90600" y="2330379"/>
            <a:ext cx="22301200" cy="10282535"/>
          </a:xfrm>
        </p:spPr>
        <p:txBody>
          <a:bodyPr>
            <a:normAutofit/>
          </a:bodyPr>
          <a:lstStyle/>
          <a:p>
            <a:r>
              <a:rPr lang="en-US" sz="5400" dirty="0"/>
              <a:t>Scientific Leasing has 5,000 shares of 7%, €100 par value, cumulative preference shares outstanding. Each €100 share pays a €7 dividend (.07 × €100). The annual dividend is €35,000 (5,000 × €7 per share). If dividends are two years in arrears, preference shareholders are entitled to receive the following dividends</a:t>
            </a:r>
          </a:p>
          <a:p>
            <a:endParaRPr lang="en-US" sz="5400" dirty="0"/>
          </a:p>
          <a:p>
            <a:endParaRPr lang="en-US" sz="5400" dirty="0"/>
          </a:p>
          <a:p>
            <a:endParaRPr lang="en-US" sz="5400" dirty="0"/>
          </a:p>
          <a:p>
            <a:endParaRPr lang="en-US" sz="5400" dirty="0"/>
          </a:p>
          <a:p>
            <a:r>
              <a:rPr lang="en-US" altLang="en-US" sz="5400" dirty="0"/>
              <a:t>Holders of </a:t>
            </a:r>
            <a:r>
              <a:rPr lang="en-US" altLang="en-US" sz="5400" b="1" dirty="0"/>
              <a:t>cumulative</a:t>
            </a:r>
            <a:r>
              <a:rPr lang="en-US" altLang="en-US" sz="5400" dirty="0"/>
              <a:t> preference shares must be paid any unpaid prior-year dividends and their current year’s dividend before ordinary shareholders receive dividends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F124B4-3DF2-4151-A3F4-56D41F022A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1658" y="6241122"/>
            <a:ext cx="20141674" cy="3894026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4D4D3B-A6B6-47C9-890C-66FA7FE6C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Chapter 12 Corporations: Organization, Share Transactions, and Equity | ACT2111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01F6D8-6E49-4B56-B731-48939C309C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3AD81-3AD4-9C46-856E-C08CF1183C60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66950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24D51-B9B5-496F-8CC5-B5E5EA53E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 forms of businesses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107D77-E454-4C88-B541-6AA9A273401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90600" y="2330379"/>
            <a:ext cx="22606000" cy="10655368"/>
          </a:xfrm>
        </p:spPr>
        <p:txBody>
          <a:bodyPr>
            <a:normAutofit/>
          </a:bodyPr>
          <a:lstStyle/>
          <a:p>
            <a:r>
              <a:rPr lang="en-US" dirty="0"/>
              <a:t>A </a:t>
            </a:r>
            <a:r>
              <a:rPr lang="en-US" b="1" dirty="0"/>
              <a:t>sole proprietorship </a:t>
            </a:r>
            <a:r>
              <a:rPr lang="en-US" dirty="0"/>
              <a:t>is a business owned by one person</a:t>
            </a:r>
          </a:p>
          <a:p>
            <a:r>
              <a:rPr lang="en-US" dirty="0"/>
              <a:t>A </a:t>
            </a:r>
            <a:r>
              <a:rPr lang="en-US" b="1" dirty="0"/>
              <a:t>partnership</a:t>
            </a:r>
            <a:r>
              <a:rPr lang="en-US" dirty="0"/>
              <a:t> is a business owned by two or more persons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Advantage</a:t>
            </a:r>
            <a:r>
              <a:rPr lang="en-US" dirty="0"/>
              <a:t>: both are taxed at the owner’s personal income tax rate, which is typically lower than the corporate income tax rate</a:t>
            </a:r>
          </a:p>
          <a:p>
            <a:pPr lvl="1"/>
            <a:r>
              <a:rPr lang="en-US" dirty="0">
                <a:solidFill>
                  <a:srgbClr val="FF7C80"/>
                </a:solidFill>
              </a:rPr>
              <a:t>Disadvantage</a:t>
            </a:r>
            <a:r>
              <a:rPr lang="en-US" dirty="0"/>
              <a:t>: owners (and partners) are held personally responsible for the activities of the business</a:t>
            </a:r>
          </a:p>
          <a:p>
            <a:pPr lvl="1"/>
            <a:endParaRPr lang="en-US" sz="2800" dirty="0"/>
          </a:p>
          <a:p>
            <a:r>
              <a:rPr lang="en-US" dirty="0"/>
              <a:t>A </a:t>
            </a:r>
            <a:r>
              <a:rPr lang="en-US" b="1" dirty="0"/>
              <a:t>corporation</a:t>
            </a:r>
            <a:r>
              <a:rPr lang="en-US" dirty="0"/>
              <a:t> is a company that is legally separate from its owners (most corporations are owned by </a:t>
            </a:r>
            <a:r>
              <a:rPr lang="en-US"/>
              <a:t>many stockholders</a:t>
            </a:r>
            <a:r>
              <a:rPr lang="en-US" dirty="0"/>
              <a:t>)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Advantage</a:t>
            </a:r>
            <a:r>
              <a:rPr lang="en-US"/>
              <a:t>: stockholders </a:t>
            </a:r>
            <a:r>
              <a:rPr lang="en-US" dirty="0"/>
              <a:t>have limited liability, which prevents them from being held personally responsible for financial obligations of the corporation</a:t>
            </a:r>
          </a:p>
          <a:p>
            <a:pPr lvl="1"/>
            <a:r>
              <a:rPr lang="en-US" dirty="0">
                <a:solidFill>
                  <a:srgbClr val="FF7C80"/>
                </a:solidFill>
              </a:rPr>
              <a:t>Disadvantage</a:t>
            </a:r>
            <a:r>
              <a:rPr lang="en-US" dirty="0"/>
              <a:t>: income is taxed twice, including corporate income taxes and personal income taxes on dividends (double taxation)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7830EF-54AE-49E3-9984-CE8B22E6E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Chapter 12 Corporations: Organization, Share Transactions, and Equity | ACT2111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F5E901-2756-49DE-9319-E51662547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3AD81-3AD4-9C46-856E-C08CF1183C60}" type="slidenum">
              <a:rPr lang="en-US" smtClean="0"/>
              <a:pPr/>
              <a:t>4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2ED2584-152D-4D02-9200-93BE53F28073}"/>
              </a:ext>
            </a:extLst>
          </p:cNvPr>
          <p:cNvCxnSpPr>
            <a:cxnSpLocks/>
          </p:cNvCxnSpPr>
          <p:nvPr/>
        </p:nvCxnSpPr>
        <p:spPr>
          <a:xfrm>
            <a:off x="990600" y="7619926"/>
            <a:ext cx="22606000" cy="0"/>
          </a:xfrm>
          <a:prstGeom prst="line">
            <a:avLst/>
          </a:prstGeom>
          <a:ln w="76200">
            <a:solidFill>
              <a:schemeClr val="accent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301084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7F108F-78E4-4A28-803C-2D5B257E1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Dividend Preferences - Allocating Cash Dividends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CB4016-85C2-4443-B503-51637C4E6E7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altLang="en-US" sz="5400" dirty="0">
                <a:latin typeface="Lato Regular"/>
              </a:rPr>
              <a:t>On </a:t>
            </a:r>
            <a:r>
              <a:rPr lang="en-US" sz="5400" dirty="0">
                <a:latin typeface="Lato Regular"/>
              </a:rPr>
              <a:t>December 31, 2019, IBR Inc. has 1,000 shares of 8%, €100 par value cumulative preference shares. It also has 50,000 shares of €10 par value ordinary shares outstanding. At December 31, 2019, the directors declare a €6,000 cash dividend</a:t>
            </a:r>
            <a:endParaRPr lang="en-US" altLang="en-US" sz="5400" dirty="0">
              <a:latin typeface="Lato Regular"/>
            </a:endParaRPr>
          </a:p>
          <a:p>
            <a:r>
              <a:rPr lang="en-US" altLang="en-US" sz="5400" dirty="0">
                <a:latin typeface="Lato Regular"/>
              </a:rPr>
              <a:t>Calculate the annual preferred dividend</a:t>
            </a:r>
          </a:p>
          <a:p>
            <a:pPr marL="0" indent="0">
              <a:buNone/>
            </a:pPr>
            <a:r>
              <a:rPr lang="en-US" altLang="en-US" sz="4800" dirty="0">
                <a:latin typeface="Lato Regular"/>
              </a:rPr>
              <a:t>	Dividends should be paid: €100 par x 8% x 1,000 shares = </a:t>
            </a:r>
            <a:r>
              <a:rPr lang="en-US" altLang="en-US" sz="4800" b="1" dirty="0">
                <a:solidFill>
                  <a:srgbClr val="C00000"/>
                </a:solidFill>
                <a:latin typeface="Lato Regular"/>
              </a:rPr>
              <a:t>€8,000</a:t>
            </a:r>
            <a:endParaRPr lang="en-US" altLang="en-US" sz="5400" dirty="0">
              <a:solidFill>
                <a:srgbClr val="C00000"/>
              </a:solidFill>
              <a:latin typeface="Lato Regular"/>
            </a:endParaRPr>
          </a:p>
          <a:p>
            <a:pPr marL="0" indent="0">
              <a:buNone/>
            </a:pPr>
            <a:r>
              <a:rPr lang="en-US" altLang="en-US" sz="4800" dirty="0">
                <a:latin typeface="Lato Regular"/>
              </a:rPr>
              <a:t>	Dividends actually paid: </a:t>
            </a:r>
            <a:r>
              <a:rPr lang="en-US" sz="4800" b="1" dirty="0">
                <a:solidFill>
                  <a:srgbClr val="C00000"/>
                </a:solidFill>
                <a:latin typeface="Lato Regular"/>
              </a:rPr>
              <a:t>€6,000</a:t>
            </a:r>
          </a:p>
          <a:p>
            <a:pPr marL="0" indent="0">
              <a:buNone/>
            </a:pPr>
            <a:r>
              <a:rPr lang="en-US" sz="4800" b="1" dirty="0">
                <a:solidFill>
                  <a:srgbClr val="C00000"/>
                </a:solidFill>
                <a:latin typeface="Lato Regular"/>
              </a:rPr>
              <a:t> 	</a:t>
            </a:r>
            <a:r>
              <a:rPr lang="en-US" altLang="en-US" sz="4800" dirty="0">
                <a:latin typeface="Lato Regular"/>
              </a:rPr>
              <a:t>Dividends in arrears: €8,000 - €6,000 = </a:t>
            </a:r>
            <a:r>
              <a:rPr lang="en-US" sz="4800" b="1" dirty="0">
                <a:solidFill>
                  <a:srgbClr val="C00000"/>
                </a:solidFill>
                <a:latin typeface="Lato Regular"/>
              </a:rPr>
              <a:t>€2,000</a:t>
            </a:r>
            <a:endParaRPr lang="en-US" altLang="en-US" sz="4800" dirty="0">
              <a:latin typeface="Lato Regular"/>
            </a:endParaRPr>
          </a:p>
          <a:p>
            <a:r>
              <a:rPr lang="en-US" altLang="en-US" sz="5400" dirty="0">
                <a:latin typeface="Lato Regular"/>
              </a:rPr>
              <a:t>Prepare the entry to record the declaration of the dividend</a:t>
            </a:r>
          </a:p>
          <a:p>
            <a:endParaRPr lang="en-US" sz="5400" dirty="0">
              <a:latin typeface="Lato Regular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282355-58B3-4DFC-9FE7-BE0669162C6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888738" y="10146322"/>
            <a:ext cx="21498312" cy="2478597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11E97B-22BC-4AF7-B2FF-3F2553FA73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Chapter 12 Corporations: Organization, Share Transactions, and Equity | ACT2111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F7B59D-A978-4FD6-8E56-7CD3ECF792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3AD81-3AD4-9C46-856E-C08CF1183C60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76012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7F108F-78E4-4A28-803C-2D5B257E1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Dividend Preferences - Allocating Cash Dividends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CB4016-85C2-4443-B503-51637C4E6E7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At December 31, 2020, IBR declares a €50,000 cash dividend</a:t>
            </a:r>
            <a:r>
              <a:rPr lang="en-US" altLang="en-US" sz="5400" dirty="0"/>
              <a:t>. Show the allocation of dividends to each class of stock</a:t>
            </a:r>
          </a:p>
          <a:p>
            <a:endParaRPr lang="en-US" sz="5400" dirty="0"/>
          </a:p>
          <a:p>
            <a:endParaRPr lang="en-US" sz="5400" dirty="0"/>
          </a:p>
          <a:p>
            <a:endParaRPr lang="en-US" sz="5400" dirty="0"/>
          </a:p>
          <a:p>
            <a:endParaRPr lang="en-US" sz="5400" dirty="0"/>
          </a:p>
          <a:p>
            <a:r>
              <a:rPr lang="en-US" altLang="en-US" sz="5400" dirty="0"/>
              <a:t>Prepare the entry to record the declaration of the dividend</a:t>
            </a:r>
            <a:endParaRPr lang="en-US" sz="5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B812CC-A16A-497F-883C-33F5F69874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1370" y="3834289"/>
            <a:ext cx="20127685" cy="406023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F9063F1-6BC1-4066-B7CD-4D65F7992B4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901371" y="9002401"/>
            <a:ext cx="20127685" cy="3215082"/>
          </a:xfrm>
          <a:prstGeom prst="rect">
            <a:avLst/>
          </a:prstGeom>
        </p:spPr>
      </p:pic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A329BFF-B166-444F-A968-433AE35D05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Chapter 12 Corporations: Organization, Share Transactions, and Equity | ACT2111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6A7EA34-D4F2-492C-A10A-566DFCD32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3AD81-3AD4-9C46-856E-C08CF1183C60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7975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2AF1E-FD24-4280-A329-3D8717B15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Allocating Cash Dividends – Exercise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6BF4B7-C075-48BF-B40E-8469E173EE5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5400" dirty="0" err="1"/>
              <a:t>MasterMind</a:t>
            </a:r>
            <a:r>
              <a:rPr lang="en-US" sz="5400" dirty="0"/>
              <a:t> Gaming has 2,000 shares of 6%, ¥100 par value preference shares outstanding at December 31, 2020 (¥ in thousands). At December 31, 2020, the company declared a ¥60,000 cash dividend. </a:t>
            </a:r>
          </a:p>
          <a:p>
            <a:pPr marL="0" indent="0">
              <a:buNone/>
            </a:pPr>
            <a:r>
              <a:rPr lang="en-US" sz="5400" dirty="0"/>
              <a:t>Determine the dividend paid to preference shareholders and ordinary shareholders under each of the following scenarios</a:t>
            </a:r>
          </a:p>
          <a:p>
            <a:pPr marL="0" indent="0">
              <a:buNone/>
            </a:pPr>
            <a:r>
              <a:rPr lang="en-US" sz="5400" dirty="0"/>
              <a:t>Solutions: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5400" b="1" dirty="0">
                <a:solidFill>
                  <a:schemeClr val="accent2"/>
                </a:solidFill>
              </a:rPr>
              <a:t>The preference shares are non-cumulative, and the company has not missed any dividends in previous years</a:t>
            </a:r>
          </a:p>
          <a:p>
            <a:pPr marL="914186" lvl="1" indent="0">
              <a:buNone/>
            </a:pPr>
            <a:r>
              <a:rPr lang="en-US" sz="5400" dirty="0"/>
              <a:t>Hint: Preference shareholders are paid only this year’s dividend</a:t>
            </a:r>
          </a:p>
          <a:p>
            <a:pPr marL="914186" lvl="1" indent="0">
              <a:buNone/>
            </a:pPr>
            <a:r>
              <a:rPr lang="en-US" sz="5400" dirty="0"/>
              <a:t>Dividend to </a:t>
            </a:r>
            <a:r>
              <a:rPr lang="en-US" sz="5400" b="1" dirty="0"/>
              <a:t>Preference </a:t>
            </a:r>
            <a:r>
              <a:rPr lang="en-US" sz="5400" dirty="0"/>
              <a:t>shareholders = </a:t>
            </a:r>
            <a:r>
              <a:rPr lang="en-US" sz="5400" dirty="0">
                <a:solidFill>
                  <a:schemeClr val="bg1"/>
                </a:solidFill>
              </a:rPr>
              <a:t>¥12,000  (2,000 x .06 x ¥100)</a:t>
            </a:r>
          </a:p>
          <a:p>
            <a:pPr marL="914186" lvl="1" indent="0">
              <a:buNone/>
            </a:pPr>
            <a:r>
              <a:rPr lang="en-US" sz="5400" dirty="0"/>
              <a:t>Dividend to </a:t>
            </a:r>
            <a:r>
              <a:rPr lang="en-US" sz="5400" b="1" dirty="0"/>
              <a:t>Ordinary </a:t>
            </a:r>
            <a:r>
              <a:rPr lang="en-US" sz="5400" dirty="0"/>
              <a:t>shareholders = </a:t>
            </a:r>
            <a:r>
              <a:rPr lang="en-US" sz="5400" dirty="0">
                <a:solidFill>
                  <a:schemeClr val="bg1"/>
                </a:solidFill>
              </a:rPr>
              <a:t>¥48,000  (¥60,000 - ¥12,000)</a:t>
            </a:r>
          </a:p>
          <a:p>
            <a:pPr lvl="1"/>
            <a:endParaRPr lang="en-US" sz="540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DC7813-5197-44FC-9460-3211CB1A94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Chapter 12 Corporations: Organization, Share Transactions, and Equity | ACT2111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5334E3-F797-45C7-AE00-A92D277A33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3AD81-3AD4-9C46-856E-C08CF1183C60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22450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2AF1E-FD24-4280-A329-3D8717B15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Allocating Cash Dividends – Exercise (cont’d)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6BF4B7-C075-48BF-B40E-8469E173EE5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90600" y="2330379"/>
            <a:ext cx="22301200" cy="10033073"/>
          </a:xfrm>
        </p:spPr>
        <p:txBody>
          <a:bodyPr>
            <a:normAutofit/>
          </a:bodyPr>
          <a:lstStyle/>
          <a:p>
            <a:pPr marL="914400" lvl="1" indent="-914400">
              <a:spcBef>
                <a:spcPts val="2000"/>
              </a:spcBef>
              <a:buFont typeface="+mj-lt"/>
              <a:buAutoNum type="arabicPeriod" startAt="2"/>
            </a:pPr>
            <a:r>
              <a:rPr lang="en-US" sz="5400" b="1" dirty="0">
                <a:solidFill>
                  <a:schemeClr val="accent2"/>
                </a:solidFill>
              </a:rPr>
              <a:t>The preference shares are non-cumulative, and the company did not pay a dividend in each of the two previous years</a:t>
            </a:r>
          </a:p>
          <a:p>
            <a:pPr marL="914186" lvl="1" indent="0">
              <a:buNone/>
            </a:pPr>
            <a:r>
              <a:rPr lang="en-US" sz="5400" dirty="0"/>
              <a:t>Hint: Past unpaid dividends do not have to be paid</a:t>
            </a:r>
          </a:p>
          <a:p>
            <a:pPr marL="914186" lvl="1" indent="0">
              <a:buNone/>
            </a:pPr>
            <a:r>
              <a:rPr lang="en-US" sz="5400" dirty="0"/>
              <a:t>Dividend to </a:t>
            </a:r>
            <a:r>
              <a:rPr lang="en-US" sz="5400" b="1" dirty="0"/>
              <a:t>Preference </a:t>
            </a:r>
            <a:r>
              <a:rPr lang="en-US" sz="5400" dirty="0"/>
              <a:t>shareholders</a:t>
            </a:r>
            <a:r>
              <a:rPr lang="en-US" sz="5400" b="1" dirty="0"/>
              <a:t> </a:t>
            </a:r>
            <a:r>
              <a:rPr lang="en-US" sz="5400" dirty="0"/>
              <a:t>= </a:t>
            </a:r>
            <a:r>
              <a:rPr lang="en-US" sz="5400" dirty="0">
                <a:solidFill>
                  <a:schemeClr val="bg1"/>
                </a:solidFill>
              </a:rPr>
              <a:t>¥12,000  (2,000 x .06 x ¥100)</a:t>
            </a:r>
          </a:p>
          <a:p>
            <a:pPr marL="914186" lvl="1" indent="0">
              <a:buNone/>
            </a:pPr>
            <a:r>
              <a:rPr lang="en-US" sz="5400" dirty="0"/>
              <a:t>Dividend to </a:t>
            </a:r>
            <a:r>
              <a:rPr lang="en-US" sz="5400" b="1" dirty="0"/>
              <a:t>Ordinary </a:t>
            </a:r>
            <a:r>
              <a:rPr lang="en-US" sz="5400" dirty="0"/>
              <a:t>shareholders</a:t>
            </a:r>
            <a:r>
              <a:rPr lang="en-US" sz="5400" b="1" dirty="0"/>
              <a:t> </a:t>
            </a:r>
            <a:r>
              <a:rPr lang="en-US" sz="5400" dirty="0"/>
              <a:t>= </a:t>
            </a:r>
            <a:r>
              <a:rPr lang="en-US" sz="5400" dirty="0">
                <a:solidFill>
                  <a:schemeClr val="bg1"/>
                </a:solidFill>
              </a:rPr>
              <a:t>¥48,000  (¥60,000 - ¥12,000)</a:t>
            </a:r>
          </a:p>
          <a:p>
            <a:pPr marL="914186" lvl="1" indent="0">
              <a:buNone/>
            </a:pPr>
            <a:endParaRPr lang="en-US" sz="5400" dirty="0"/>
          </a:p>
          <a:p>
            <a:pPr marL="914400" lvl="1" indent="-914400">
              <a:spcBef>
                <a:spcPts val="2000"/>
              </a:spcBef>
              <a:buFont typeface="+mj-lt"/>
              <a:buAutoNum type="arabicPeriod" startAt="3"/>
            </a:pPr>
            <a:r>
              <a:rPr lang="en-US" sz="5400" b="1" dirty="0">
                <a:solidFill>
                  <a:schemeClr val="accent2"/>
                </a:solidFill>
              </a:rPr>
              <a:t>The preference shares are cumulative, and the company did not pay a dividend in each of the two previous years</a:t>
            </a:r>
          </a:p>
          <a:p>
            <a:pPr marL="914186" lvl="1" indent="0">
              <a:buClr>
                <a:srgbClr val="800000"/>
              </a:buClr>
              <a:buSzPct val="80000"/>
              <a:buNone/>
            </a:pPr>
            <a:r>
              <a:rPr lang="en-US" sz="5400" dirty="0"/>
              <a:t>Hint: Dividends that have been missed (arrears) must be paid</a:t>
            </a:r>
          </a:p>
          <a:p>
            <a:pPr marL="914186" lvl="1" indent="0">
              <a:buClr>
                <a:srgbClr val="800000"/>
              </a:buClr>
              <a:buSzPct val="80000"/>
              <a:buNone/>
            </a:pPr>
            <a:r>
              <a:rPr lang="en-US" sz="5400" dirty="0"/>
              <a:t>Dividend to </a:t>
            </a:r>
            <a:r>
              <a:rPr lang="en-US" sz="5400" b="1" dirty="0"/>
              <a:t>Preference</a:t>
            </a:r>
            <a:r>
              <a:rPr lang="en-US" sz="5400" dirty="0"/>
              <a:t> shareholders = </a:t>
            </a:r>
            <a:r>
              <a:rPr lang="en-US" sz="5400" dirty="0">
                <a:solidFill>
                  <a:schemeClr val="bg1"/>
                </a:solidFill>
              </a:rPr>
              <a:t>¥36,000  (3x2,000x.06 x ¥100)</a:t>
            </a:r>
          </a:p>
          <a:p>
            <a:pPr marL="914186" lvl="1" indent="0">
              <a:buClr>
                <a:srgbClr val="800000"/>
              </a:buClr>
              <a:buSzPct val="80000"/>
              <a:buNone/>
            </a:pPr>
            <a:r>
              <a:rPr lang="en-US" sz="5400" dirty="0"/>
              <a:t>Dividend to </a:t>
            </a:r>
            <a:r>
              <a:rPr lang="en-US" sz="5400" b="1" dirty="0"/>
              <a:t>Ordinary</a:t>
            </a:r>
            <a:r>
              <a:rPr lang="en-US" sz="5400" dirty="0"/>
              <a:t> shareholders = </a:t>
            </a:r>
            <a:r>
              <a:rPr lang="en-US" sz="5400" dirty="0">
                <a:solidFill>
                  <a:schemeClr val="bg1"/>
                </a:solidFill>
              </a:rPr>
              <a:t>¥24,000  (¥60,000 - ¥36,000)</a:t>
            </a:r>
          </a:p>
          <a:p>
            <a:pPr marL="914186" lvl="1" indent="0">
              <a:buNone/>
            </a:pPr>
            <a:endParaRPr lang="en-US" sz="5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C9EA74-B4D7-4212-9410-1CCBDE3D8B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Chapter 12 Corporations: Organization, Share Transactions, and Equity | ACT2111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6E131B-2257-4B7D-892C-9B534C478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3AD81-3AD4-9C46-856E-C08CF1183C60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335457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557771-DE6F-4816-8CC4-FE6DEF5AF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How do treasury shares affect cash dividends?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909064-0313-451E-A742-6A8934F3D9B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90600" y="2330379"/>
            <a:ext cx="22301200" cy="10288341"/>
          </a:xfrm>
        </p:spPr>
        <p:txBody>
          <a:bodyPr>
            <a:normAutofit/>
          </a:bodyPr>
          <a:lstStyle/>
          <a:p>
            <a:r>
              <a:rPr lang="en-US" altLang="zh-CN" sz="5400" dirty="0"/>
              <a:t>A company pays cash dividends only to </a:t>
            </a:r>
            <a:r>
              <a:rPr lang="en-US" altLang="zh-CN" sz="5400" dirty="0">
                <a:solidFill>
                  <a:srgbClr val="FF7C80"/>
                </a:solidFill>
              </a:rPr>
              <a:t>shares outstanding</a:t>
            </a:r>
          </a:p>
          <a:p>
            <a:r>
              <a:rPr lang="en-US" sz="5400" dirty="0">
                <a:solidFill>
                  <a:srgbClr val="00B050"/>
                </a:solidFill>
              </a:rPr>
              <a:t>Treasury shares</a:t>
            </a:r>
            <a:r>
              <a:rPr lang="en-US" sz="5400" dirty="0"/>
              <a:t> are the shares a company buys back from the market, which means they are no longer held by shareholders</a:t>
            </a:r>
          </a:p>
          <a:p>
            <a:endParaRPr lang="en-US" altLang="zh-CN" sz="5400" dirty="0"/>
          </a:p>
          <a:p>
            <a:endParaRPr lang="en-US" altLang="zh-CN" sz="5400" dirty="0"/>
          </a:p>
          <a:p>
            <a:endParaRPr lang="en-US" altLang="zh-CN" sz="5400" dirty="0"/>
          </a:p>
          <a:p>
            <a:endParaRPr lang="en-US" altLang="zh-CN" sz="5400" dirty="0"/>
          </a:p>
          <a:p>
            <a:endParaRPr lang="en-US" altLang="zh-CN" sz="5400" dirty="0"/>
          </a:p>
          <a:p>
            <a:r>
              <a:rPr lang="en-US" altLang="zh-CN" sz="5400" dirty="0"/>
              <a:t>Now, if this company pays $1 dividend for each ordinary share, what is the amount of dividend to be paid? </a:t>
            </a:r>
          </a:p>
          <a:p>
            <a:pPr lvl="1"/>
            <a:r>
              <a:rPr lang="en-US" altLang="zh-CN" sz="4200" dirty="0"/>
              <a:t>Answer: _______________, because of ______________ </a:t>
            </a:r>
            <a:r>
              <a:rPr lang="en-US" altLang="zh-CN" sz="4200" dirty="0">
                <a:solidFill>
                  <a:srgbClr val="FF7C80"/>
                </a:solidFill>
              </a:rPr>
              <a:t>shares outstanding</a:t>
            </a:r>
            <a:endParaRPr lang="en-US" altLang="zh-CN" sz="4400" dirty="0">
              <a:solidFill>
                <a:srgbClr val="FF7C80"/>
              </a:solidFill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507592"/>
              </p:ext>
            </p:extLst>
          </p:nvPr>
        </p:nvGraphicFramePr>
        <p:xfrm>
          <a:off x="990600" y="5051389"/>
          <a:ext cx="22153881" cy="4846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002520">
                  <a:extLst>
                    <a:ext uri="{9D8B030D-6E8A-4147-A177-3AD203B41FA5}">
                      <a16:colId xmlns:a16="http://schemas.microsoft.com/office/drawing/2014/main" val="2749612753"/>
                    </a:ext>
                  </a:extLst>
                </a:gridCol>
                <a:gridCol w="6258560">
                  <a:extLst>
                    <a:ext uri="{9D8B030D-6E8A-4147-A177-3AD203B41FA5}">
                      <a16:colId xmlns:a16="http://schemas.microsoft.com/office/drawing/2014/main" val="3134120255"/>
                    </a:ext>
                  </a:extLst>
                </a:gridCol>
                <a:gridCol w="5892801">
                  <a:extLst>
                    <a:ext uri="{9D8B030D-6E8A-4147-A177-3AD203B41FA5}">
                      <a16:colId xmlns:a16="http://schemas.microsoft.com/office/drawing/2014/main" val="3487988758"/>
                    </a:ext>
                  </a:extLst>
                </a:gridCol>
              </a:tblGrid>
              <a:tr h="754335">
                <a:tc>
                  <a:txBody>
                    <a:bodyPr/>
                    <a:lstStyle/>
                    <a:p>
                      <a:pPr algn="l"/>
                      <a:r>
                        <a:rPr lang="en-US" sz="4800" dirty="0">
                          <a:solidFill>
                            <a:sysClr val="windowText" lastClr="000000"/>
                          </a:solidFill>
                        </a:rPr>
                        <a:t>Transactions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800" dirty="0">
                          <a:solidFill>
                            <a:sysClr val="windowText" lastClr="000000"/>
                          </a:solidFill>
                        </a:rPr>
                        <a:t>Number</a:t>
                      </a:r>
                      <a:r>
                        <a:rPr lang="en-US" sz="4800" baseline="0" dirty="0">
                          <a:solidFill>
                            <a:sysClr val="windowText" lastClr="000000"/>
                          </a:solidFill>
                        </a:rPr>
                        <a:t> of</a:t>
                      </a:r>
                      <a:endParaRPr lang="en-US" sz="48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algn="ctr"/>
                      <a:r>
                        <a:rPr lang="en-US" sz="4800" dirty="0">
                          <a:solidFill>
                            <a:srgbClr val="FF7C80"/>
                          </a:solidFill>
                        </a:rPr>
                        <a:t>shares outstanding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800" dirty="0">
                          <a:solidFill>
                            <a:sysClr val="windowText" lastClr="000000"/>
                          </a:solidFill>
                        </a:rPr>
                        <a:t>Number</a:t>
                      </a:r>
                      <a:r>
                        <a:rPr lang="en-US" sz="4800" baseline="0" dirty="0">
                          <a:solidFill>
                            <a:sysClr val="windowText" lastClr="000000"/>
                          </a:solidFill>
                        </a:rPr>
                        <a:t> of </a:t>
                      </a:r>
                    </a:p>
                    <a:p>
                      <a:pPr algn="ctr"/>
                      <a:r>
                        <a:rPr lang="en-US" sz="4800" dirty="0">
                          <a:solidFill>
                            <a:srgbClr val="00B050"/>
                          </a:solidFill>
                        </a:rPr>
                        <a:t>treasury shares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7467626"/>
                  </a:ext>
                </a:extLst>
              </a:tr>
              <a:tr h="426590">
                <a:tc>
                  <a:txBody>
                    <a:bodyPr/>
                    <a:lstStyle/>
                    <a:p>
                      <a:pPr algn="l"/>
                      <a:r>
                        <a:rPr lang="en-US" sz="4800" dirty="0">
                          <a:solidFill>
                            <a:sysClr val="windowText" lastClr="000000"/>
                          </a:solidFill>
                        </a:rPr>
                        <a:t>Beginning</a:t>
                      </a:r>
                      <a:r>
                        <a:rPr lang="en-US" sz="4800" baseline="0" dirty="0">
                          <a:solidFill>
                            <a:sysClr val="windowText" lastClr="000000"/>
                          </a:solidFill>
                        </a:rPr>
                        <a:t> number of shares</a:t>
                      </a:r>
                      <a:endParaRPr lang="en-US" sz="48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800" dirty="0">
                          <a:solidFill>
                            <a:sysClr val="windowText" lastClr="000000"/>
                          </a:solidFill>
                        </a:rPr>
                        <a:t>2,000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8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3577642"/>
                  </a:ext>
                </a:extLst>
              </a:tr>
              <a:tr h="426590">
                <a:tc>
                  <a:txBody>
                    <a:bodyPr/>
                    <a:lstStyle/>
                    <a:p>
                      <a:pPr algn="l"/>
                      <a:r>
                        <a:rPr lang="en-US" sz="4800" dirty="0">
                          <a:solidFill>
                            <a:sysClr val="windowText" lastClr="000000"/>
                          </a:solidFill>
                        </a:rPr>
                        <a:t>Issue 1,000 shares of ordinary shares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800" dirty="0">
                          <a:solidFill>
                            <a:sysClr val="windowText" lastClr="000000"/>
                          </a:solidFill>
                        </a:rPr>
                        <a:t>3000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8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465876"/>
                  </a:ext>
                </a:extLst>
              </a:tr>
              <a:tr h="426590">
                <a:tc>
                  <a:txBody>
                    <a:bodyPr/>
                    <a:lstStyle/>
                    <a:p>
                      <a:pPr algn="l"/>
                      <a:r>
                        <a:rPr lang="en-US" sz="4800" dirty="0">
                          <a:solidFill>
                            <a:sysClr val="windowText" lastClr="000000"/>
                          </a:solidFill>
                        </a:rPr>
                        <a:t>Buy</a:t>
                      </a:r>
                      <a:r>
                        <a:rPr lang="en-US" sz="4800" baseline="0" dirty="0">
                          <a:solidFill>
                            <a:sysClr val="windowText" lastClr="000000"/>
                          </a:solidFill>
                        </a:rPr>
                        <a:t> back 500 shares of treasury shares</a:t>
                      </a:r>
                      <a:endParaRPr lang="en-US" sz="48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800" dirty="0">
                          <a:solidFill>
                            <a:sysClr val="windowText" lastClr="000000"/>
                          </a:solidFill>
                        </a:rPr>
                        <a:t>2500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800" dirty="0">
                          <a:solidFill>
                            <a:sysClr val="windowText" lastClr="000000"/>
                          </a:solidFill>
                        </a:rPr>
                        <a:t>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1649627"/>
                  </a:ext>
                </a:extLst>
              </a:tr>
              <a:tr h="426590">
                <a:tc>
                  <a:txBody>
                    <a:bodyPr/>
                    <a:lstStyle/>
                    <a:p>
                      <a:pPr algn="l"/>
                      <a:r>
                        <a:rPr lang="en-US" sz="4800" dirty="0">
                          <a:solidFill>
                            <a:sysClr val="windowText" lastClr="000000"/>
                          </a:solidFill>
                        </a:rPr>
                        <a:t>Reissue</a:t>
                      </a:r>
                      <a:r>
                        <a:rPr lang="en-US" sz="4800" baseline="0" dirty="0">
                          <a:solidFill>
                            <a:sysClr val="windowText" lastClr="000000"/>
                          </a:solidFill>
                        </a:rPr>
                        <a:t> 300 shares of treasury shares</a:t>
                      </a:r>
                      <a:endParaRPr lang="en-US" sz="48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800" dirty="0">
                          <a:solidFill>
                            <a:sysClr val="windowText" lastClr="000000"/>
                          </a:solidFill>
                        </a:rPr>
                        <a:t>2800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800" dirty="0">
                          <a:solidFill>
                            <a:sysClr val="windowText" lastClr="000000"/>
                          </a:solidFill>
                        </a:rPr>
                        <a:t>200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5260499"/>
                  </a:ext>
                </a:extLst>
              </a:tr>
            </a:tbl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DF5E90-4D82-41DB-B15C-55EA9D661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Chapter 12 Corporations: Organization, Share Transactions, and Equity | ACT2111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26B232-27EA-49F8-8062-2D774B9652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3AD81-3AD4-9C46-856E-C08CF1183C60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569973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80B7B8-2C4A-4441-9B2D-6C261586E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Share Dividends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FAFCB8-5A56-4F0A-B8C0-15B330C117C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A </a:t>
            </a:r>
            <a:r>
              <a:rPr lang="en-US" b="1" dirty="0">
                <a:solidFill>
                  <a:schemeClr val="accent2"/>
                </a:solidFill>
              </a:rPr>
              <a:t>share dividend </a:t>
            </a:r>
            <a:r>
              <a:rPr lang="en-US" dirty="0"/>
              <a:t>is a pro rata (proportional to ownership) distribution to shareholders of the corporation’s own shares</a:t>
            </a:r>
          </a:p>
          <a:p>
            <a:pPr lvl="1"/>
            <a:r>
              <a:rPr lang="en-US" dirty="0"/>
              <a:t>Whereas a company pays cash in a cash dividend, a company </a:t>
            </a:r>
            <a:r>
              <a:rPr lang="en-US" b="1" dirty="0"/>
              <a:t>issues shares </a:t>
            </a:r>
            <a:r>
              <a:rPr lang="en-US" dirty="0"/>
              <a:t>in a share dividend</a:t>
            </a:r>
          </a:p>
          <a:p>
            <a:pPr lvl="1"/>
            <a:r>
              <a:rPr lang="en-US" dirty="0"/>
              <a:t>A share dividend results in a </a:t>
            </a:r>
            <a:r>
              <a:rPr lang="en-US" b="1" dirty="0"/>
              <a:t>decrease in retained earnings </a:t>
            </a:r>
            <a:r>
              <a:rPr lang="en-US" dirty="0"/>
              <a:t>and an </a:t>
            </a:r>
            <a:r>
              <a:rPr lang="en-US" b="1" dirty="0"/>
              <a:t>increase in share capital and share premium</a:t>
            </a:r>
          </a:p>
          <a:p>
            <a:pPr lvl="1"/>
            <a:r>
              <a:rPr lang="en-US" dirty="0"/>
              <a:t>Total equity and total assets are unchanged</a:t>
            </a:r>
          </a:p>
        </p:txBody>
      </p:sp>
      <p:pic>
        <p:nvPicPr>
          <p:cNvPr id="3074" name="Picture 2" descr="Dólar Vetores, Ilustrações E Cliparts Para Projetos Criativos - 123RF">
            <a:extLst>
              <a:ext uri="{FF2B5EF4-FFF2-40B4-BE49-F238E27FC236}">
                <a16:creationId xmlns:a16="http://schemas.microsoft.com/office/drawing/2014/main" id="{3A9AFF44-D6D8-4798-942A-A3B6B8EC29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01" t="17765" r="16675" b="18275"/>
          <a:stretch/>
        </p:blipFill>
        <p:spPr bwMode="auto">
          <a:xfrm>
            <a:off x="-4190512" y="8177677"/>
            <a:ext cx="3892062" cy="3770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F974580-ECDC-4B2B-81B7-849C42067BB6}"/>
              </a:ext>
            </a:extLst>
          </p:cNvPr>
          <p:cNvSpPr txBox="1">
            <a:spLocks/>
          </p:cNvSpPr>
          <p:nvPr/>
        </p:nvSpPr>
        <p:spPr>
          <a:xfrm>
            <a:off x="5805714" y="7969210"/>
            <a:ext cx="17486086" cy="46672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857264" indent="-857264" algn="l" defTabSz="1828373" rtl="0" eaLnBrk="1" latinLnBrk="0" hangingPunct="1">
              <a:lnSpc>
                <a:spcPct val="90000"/>
              </a:lnSpc>
              <a:spcBef>
                <a:spcPts val="2000"/>
              </a:spcBef>
              <a:buFont typeface="Wingdings" panose="05000000000000000000" pitchFamily="2" charset="2"/>
              <a:buChar char="q"/>
              <a:defRPr sz="6000" b="0" i="0" kern="1200">
                <a:solidFill>
                  <a:schemeClr val="tx2"/>
                </a:solidFill>
                <a:latin typeface="Lato Regular" charset="0"/>
                <a:ea typeface="Lato Regular" charset="0"/>
                <a:cs typeface="Lato Regular" charset="0"/>
              </a:defRPr>
            </a:lvl1pPr>
            <a:lvl2pPr marL="1599997" indent="-685811" algn="l" defTabSz="1828373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q"/>
              <a:defRPr sz="4800" b="0" i="0" kern="1200">
                <a:solidFill>
                  <a:schemeClr val="tx2"/>
                </a:solidFill>
                <a:latin typeface="Lato Regular" charset="0"/>
                <a:ea typeface="Lato Regular" charset="0"/>
                <a:cs typeface="Lato Regular" charset="0"/>
              </a:defRPr>
            </a:lvl2pPr>
            <a:lvl3pPr marL="2399883" indent="-571509" algn="l" defTabSz="1828373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q"/>
              <a:defRPr sz="4000" b="0" i="0" kern="1200">
                <a:solidFill>
                  <a:schemeClr val="tx2"/>
                </a:solidFill>
                <a:latin typeface="Lato Regular" charset="0"/>
                <a:ea typeface="Lato Regular" charset="0"/>
                <a:cs typeface="Lato Regular" charset="0"/>
              </a:defRPr>
            </a:lvl3pPr>
            <a:lvl4pPr marL="3314069" indent="-571509" algn="l" defTabSz="1828373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q"/>
              <a:defRPr sz="3600" b="0" i="0" kern="1200">
                <a:solidFill>
                  <a:schemeClr val="tx2"/>
                </a:solidFill>
                <a:latin typeface="Lato Regular" charset="0"/>
                <a:ea typeface="Lato Regular" charset="0"/>
                <a:cs typeface="Lato Regular" charset="0"/>
              </a:defRPr>
            </a:lvl4pPr>
            <a:lvl5pPr marL="4228255" indent="-571509" algn="l" defTabSz="1828373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q"/>
              <a:defRPr sz="3600" b="0" i="0" kern="1200">
                <a:solidFill>
                  <a:schemeClr val="tx2"/>
                </a:solidFill>
                <a:latin typeface="Lato Regular" charset="0"/>
                <a:ea typeface="Lato Regular" charset="0"/>
                <a:cs typeface="Lato Regular" charset="0"/>
              </a:defRPr>
            </a:lvl5pPr>
            <a:lvl6pPr marL="5028027" indent="-457094" algn="l" defTabSz="182837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213" indent="-457094" algn="l" defTabSz="182837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400" indent="-457094" algn="l" defTabSz="182837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586" indent="-457094" algn="l" defTabSz="182837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Reasons why corporations issue share dividends</a:t>
            </a:r>
          </a:p>
          <a:p>
            <a:pPr lvl="1"/>
            <a:r>
              <a:rPr lang="en-US" dirty="0"/>
              <a:t>Satisfy shareholders’ dividend expectations without spending cash</a:t>
            </a:r>
          </a:p>
          <a:p>
            <a:pPr lvl="1"/>
            <a:r>
              <a:rPr lang="en-US" dirty="0"/>
              <a:t>Increase marketability of corporation’s shares </a:t>
            </a:r>
          </a:p>
          <a:p>
            <a:pPr lvl="1"/>
            <a:r>
              <a:rPr lang="en-US" dirty="0"/>
              <a:t>Emphasize a portion of shareholders’ equity has been permanently reinvested in business</a:t>
            </a:r>
          </a:p>
        </p:txBody>
      </p:sp>
      <p:pic>
        <p:nvPicPr>
          <p:cNvPr id="5" name="Picture 2" descr="Share Stock Icon: immagini, foto stock e grafica vettoriale | Shutterstock">
            <a:extLst>
              <a:ext uri="{FF2B5EF4-FFF2-40B4-BE49-F238E27FC236}">
                <a16:creationId xmlns:a16="http://schemas.microsoft.com/office/drawing/2014/main" id="{7A815961-393A-4892-9B9D-EBFC2E23E7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3214" b="77143" l="23462" r="7653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122" t="18100" r="16688" b="27530"/>
          <a:stretch/>
        </p:blipFill>
        <p:spPr bwMode="auto">
          <a:xfrm>
            <a:off x="-5017880" y="8881063"/>
            <a:ext cx="2997590" cy="2651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eritage, distribution, allotment, income, beneficiary icon">
            <a:extLst>
              <a:ext uri="{FF2B5EF4-FFF2-40B4-BE49-F238E27FC236}">
                <a16:creationId xmlns:a16="http://schemas.microsoft.com/office/drawing/2014/main" id="{CCC21F31-F7CE-4807-9D11-B23BA98609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80850" y="3722914"/>
            <a:ext cx="4876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Allotment, heritage, distribution, income, beneficiary icon - Download">
            <a:extLst>
              <a:ext uri="{FF2B5EF4-FFF2-40B4-BE49-F238E27FC236}">
                <a16:creationId xmlns:a16="http://schemas.microsoft.com/office/drawing/2014/main" id="{C229AA94-06DB-4991-A11C-B0D0DD4ED3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914" y="7768520"/>
            <a:ext cx="4876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Share Stock Icon: immagini, foto stock e grafica vettoriale | Shutterstock">
            <a:extLst>
              <a:ext uri="{FF2B5EF4-FFF2-40B4-BE49-F238E27FC236}">
                <a16:creationId xmlns:a16="http://schemas.microsoft.com/office/drawing/2014/main" id="{C1FF5E00-3322-4029-8DBE-C8BA65A1AB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3214" b="77143" l="23462" r="7653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122" t="18100" r="16688" b="27530"/>
          <a:stretch/>
        </p:blipFill>
        <p:spPr bwMode="auto">
          <a:xfrm>
            <a:off x="2261465" y="7679242"/>
            <a:ext cx="2143936" cy="1896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DCF950-1C9B-4B8D-899E-7270FCD481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Chapter 12 Corporations: Organization, Share Transactions, and Equity | ACT2111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5D4ED6E-64FA-4599-8F4E-F0BEDFE85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3AD81-3AD4-9C46-856E-C08CF1183C60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160158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2A3874-06B4-4CA2-A759-713CBD7BA6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Share Dividends (cont’d)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83A235-B698-4869-B3A8-BDF77FE9F85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90600" y="2330378"/>
            <a:ext cx="22301200" cy="11385621"/>
          </a:xfrm>
        </p:spPr>
        <p:txBody>
          <a:bodyPr>
            <a:normAutofit/>
          </a:bodyPr>
          <a:lstStyle/>
          <a:p>
            <a:r>
              <a:rPr lang="en-US" b="1" dirty="0"/>
              <a:t>Small share dividend </a:t>
            </a:r>
          </a:p>
          <a:p>
            <a:pPr lvl="1"/>
            <a:r>
              <a:rPr lang="en-US" dirty="0"/>
              <a:t>less than 20–25% of corporation’s issued shares</a:t>
            </a:r>
          </a:p>
          <a:p>
            <a:pPr lvl="1"/>
            <a:r>
              <a:rPr lang="en-US" dirty="0"/>
              <a:t>recorded at </a:t>
            </a:r>
            <a:r>
              <a:rPr lang="en-US" b="1" dirty="0"/>
              <a:t>fair market value</a:t>
            </a:r>
          </a:p>
          <a:p>
            <a:r>
              <a:rPr lang="en-US" b="1" dirty="0"/>
              <a:t>Large share dividend </a:t>
            </a:r>
            <a:r>
              <a:rPr lang="en-US" dirty="0"/>
              <a:t>(</a:t>
            </a:r>
            <a:r>
              <a:rPr lang="en-US" i="1" dirty="0">
                <a:solidFill>
                  <a:schemeClr val="accent2"/>
                </a:solidFill>
              </a:rPr>
              <a:t>not required in Ch 12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greater than 20–25% of issued share</a:t>
            </a:r>
          </a:p>
          <a:p>
            <a:pPr lvl="1"/>
            <a:r>
              <a:rPr lang="en-US" dirty="0"/>
              <a:t>recorded at </a:t>
            </a:r>
            <a:r>
              <a:rPr lang="en-US" b="1" dirty="0"/>
              <a:t>par value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Declaring stock dividends is like cutting a cake into more slices: everyone has more shares, but each share is worth proportionally less</a:t>
            </a:r>
          </a:p>
          <a:p>
            <a:endParaRPr lang="en-US" dirty="0"/>
          </a:p>
        </p:txBody>
      </p:sp>
      <p:pic>
        <p:nvPicPr>
          <p:cNvPr id="5" name="Picture 2" descr="Related image">
            <a:extLst>
              <a:ext uri="{FF2B5EF4-FFF2-40B4-BE49-F238E27FC236}">
                <a16:creationId xmlns:a16="http://schemas.microsoft.com/office/drawing/2014/main" id="{7575162A-DCF2-4353-84CE-DBD6B8D3F0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44" r="64123" b="56873"/>
          <a:stretch/>
        </p:blipFill>
        <p:spPr bwMode="auto">
          <a:xfrm>
            <a:off x="5771740" y="7593918"/>
            <a:ext cx="6168168" cy="3548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4B55FF5-DEB1-4E3C-9302-663B0E9C8E27}"/>
              </a:ext>
            </a:extLst>
          </p:cNvPr>
          <p:cNvSpPr txBox="1"/>
          <p:nvPr/>
        </p:nvSpPr>
        <p:spPr>
          <a:xfrm>
            <a:off x="3985797" y="9535985"/>
            <a:ext cx="177862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You own</a:t>
            </a:r>
          </a:p>
          <a:p>
            <a:pPr algn="ctr"/>
            <a:r>
              <a:rPr lang="en-US" dirty="0">
                <a:solidFill>
                  <a:schemeClr val="tx2"/>
                </a:solidFill>
              </a:rPr>
              <a:t>1 share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F4D82D-959A-4DB8-BCE6-7687599E628B}"/>
              </a:ext>
            </a:extLst>
          </p:cNvPr>
          <p:cNvSpPr txBox="1"/>
          <p:nvPr/>
        </p:nvSpPr>
        <p:spPr>
          <a:xfrm>
            <a:off x="4788780" y="7943707"/>
            <a:ext cx="196592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10 shares</a:t>
            </a:r>
          </a:p>
          <a:p>
            <a:pPr algn="ctr"/>
            <a:r>
              <a:rPr lang="en-US" dirty="0">
                <a:solidFill>
                  <a:schemeClr val="tx2"/>
                </a:solidFill>
              </a:rPr>
              <a:t>in total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F50C10-11AF-480F-A0A7-396DD041352F}"/>
              </a:ext>
            </a:extLst>
          </p:cNvPr>
          <p:cNvSpPr txBox="1"/>
          <p:nvPr/>
        </p:nvSpPr>
        <p:spPr>
          <a:xfrm>
            <a:off x="8303715" y="10466415"/>
            <a:ext cx="14498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tx2"/>
                </a:solidFill>
              </a:rPr>
              <a:t>Before</a:t>
            </a:r>
          </a:p>
        </p:txBody>
      </p:sp>
      <p:pic>
        <p:nvPicPr>
          <p:cNvPr id="9" name="Picture 2" descr="Related image">
            <a:extLst>
              <a:ext uri="{FF2B5EF4-FFF2-40B4-BE49-F238E27FC236}">
                <a16:creationId xmlns:a16="http://schemas.microsoft.com/office/drawing/2014/main" id="{95A5C9A1-6411-4E77-AE5F-54F0DAAF8D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44" r="64123" b="56873"/>
          <a:stretch/>
        </p:blipFill>
        <p:spPr bwMode="auto">
          <a:xfrm>
            <a:off x="15295833" y="7593918"/>
            <a:ext cx="6168168" cy="3548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78508E1-7A02-4C62-8042-EF1BFD57776C}"/>
              </a:ext>
            </a:extLst>
          </p:cNvPr>
          <p:cNvSpPr txBox="1"/>
          <p:nvPr/>
        </p:nvSpPr>
        <p:spPr>
          <a:xfrm>
            <a:off x="13509890" y="9535985"/>
            <a:ext cx="177862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You own</a:t>
            </a:r>
          </a:p>
          <a:p>
            <a:pPr algn="ctr"/>
            <a:r>
              <a:rPr lang="en-US" dirty="0">
                <a:solidFill>
                  <a:schemeClr val="tx2"/>
                </a:solidFill>
              </a:rPr>
              <a:t>2 shares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2128DA9-247D-43F9-B655-F38446F6A30D}"/>
              </a:ext>
            </a:extLst>
          </p:cNvPr>
          <p:cNvSpPr txBox="1"/>
          <p:nvPr/>
        </p:nvSpPr>
        <p:spPr>
          <a:xfrm>
            <a:off x="14312872" y="7943707"/>
            <a:ext cx="196592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20 shares</a:t>
            </a:r>
          </a:p>
          <a:p>
            <a:pPr algn="ctr"/>
            <a:r>
              <a:rPr lang="en-US" dirty="0">
                <a:solidFill>
                  <a:schemeClr val="tx2"/>
                </a:solidFill>
              </a:rPr>
              <a:t>in total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1B95B8-703F-42FD-A5C0-0A95CA998439}"/>
              </a:ext>
            </a:extLst>
          </p:cNvPr>
          <p:cNvSpPr txBox="1"/>
          <p:nvPr/>
        </p:nvSpPr>
        <p:spPr>
          <a:xfrm>
            <a:off x="17971918" y="10466415"/>
            <a:ext cx="11616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tx2"/>
                </a:solidFill>
              </a:rPr>
              <a:t>After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D0815CA-816C-44BD-9A19-60208B039FA3}"/>
              </a:ext>
            </a:extLst>
          </p:cNvPr>
          <p:cNvCxnSpPr>
            <a:cxnSpLocks/>
          </p:cNvCxnSpPr>
          <p:nvPr/>
        </p:nvCxnSpPr>
        <p:spPr>
          <a:xfrm flipH="1">
            <a:off x="16276320" y="9250680"/>
            <a:ext cx="1341121" cy="624840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D162FBD-37DE-419C-A982-A05170F18C2F}"/>
              </a:ext>
            </a:extLst>
          </p:cNvPr>
          <p:cNvCxnSpPr>
            <a:cxnSpLocks/>
          </p:cNvCxnSpPr>
          <p:nvPr/>
        </p:nvCxnSpPr>
        <p:spPr>
          <a:xfrm flipH="1">
            <a:off x="16276320" y="9875520"/>
            <a:ext cx="1" cy="1005840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76C045D-4CD2-4834-97E5-AFE1A801FEC7}"/>
              </a:ext>
            </a:extLst>
          </p:cNvPr>
          <p:cNvCxnSpPr>
            <a:cxnSpLocks/>
          </p:cNvCxnSpPr>
          <p:nvPr/>
        </p:nvCxnSpPr>
        <p:spPr>
          <a:xfrm flipH="1" flipV="1">
            <a:off x="7310121" y="8422641"/>
            <a:ext cx="4050648" cy="411479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F6B1519-7C8F-47FA-BEE0-3DE4C81863B3}"/>
              </a:ext>
            </a:extLst>
          </p:cNvPr>
          <p:cNvCxnSpPr>
            <a:cxnSpLocks/>
          </p:cNvCxnSpPr>
          <p:nvPr/>
        </p:nvCxnSpPr>
        <p:spPr>
          <a:xfrm flipH="1" flipV="1">
            <a:off x="7994054" y="7993694"/>
            <a:ext cx="2714586" cy="1256986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2923CDB-1B7F-40CE-996A-26AAB0217186}"/>
              </a:ext>
            </a:extLst>
          </p:cNvPr>
          <p:cNvCxnSpPr>
            <a:cxnSpLocks/>
          </p:cNvCxnSpPr>
          <p:nvPr/>
        </p:nvCxnSpPr>
        <p:spPr>
          <a:xfrm flipH="1" flipV="1">
            <a:off x="9127665" y="7731760"/>
            <a:ext cx="468455" cy="1705676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31444C4-5950-477F-A19D-8CF627A08279}"/>
              </a:ext>
            </a:extLst>
          </p:cNvPr>
          <p:cNvCxnSpPr>
            <a:cxnSpLocks/>
          </p:cNvCxnSpPr>
          <p:nvPr/>
        </p:nvCxnSpPr>
        <p:spPr>
          <a:xfrm flipV="1">
            <a:off x="9391499" y="7806938"/>
            <a:ext cx="899931" cy="815248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13B8BCE-7B93-4641-A5AB-49B56D960EDA}"/>
              </a:ext>
            </a:extLst>
          </p:cNvPr>
          <p:cNvCxnSpPr>
            <a:cxnSpLocks/>
          </p:cNvCxnSpPr>
          <p:nvPr/>
        </p:nvCxnSpPr>
        <p:spPr>
          <a:xfrm flipV="1">
            <a:off x="9361892" y="8170791"/>
            <a:ext cx="2004485" cy="451396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04F987F-5740-4843-A241-93397AA9192A}"/>
              </a:ext>
            </a:extLst>
          </p:cNvPr>
          <p:cNvCxnSpPr>
            <a:cxnSpLocks/>
          </p:cNvCxnSpPr>
          <p:nvPr/>
        </p:nvCxnSpPr>
        <p:spPr>
          <a:xfrm flipH="1" flipV="1">
            <a:off x="16840222" y="8422641"/>
            <a:ext cx="4050648" cy="411479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5D21D57-3BBA-4FC2-95C8-A92961EC0D6F}"/>
              </a:ext>
            </a:extLst>
          </p:cNvPr>
          <p:cNvCxnSpPr>
            <a:cxnSpLocks/>
          </p:cNvCxnSpPr>
          <p:nvPr/>
        </p:nvCxnSpPr>
        <p:spPr>
          <a:xfrm flipH="1" flipV="1">
            <a:off x="17524155" y="7993694"/>
            <a:ext cx="2714586" cy="1256986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BB34601-31C7-4546-8B75-7A54C62BCA5B}"/>
              </a:ext>
            </a:extLst>
          </p:cNvPr>
          <p:cNvCxnSpPr>
            <a:cxnSpLocks/>
          </p:cNvCxnSpPr>
          <p:nvPr/>
        </p:nvCxnSpPr>
        <p:spPr>
          <a:xfrm flipH="1" flipV="1">
            <a:off x="18657766" y="7731760"/>
            <a:ext cx="468455" cy="1705676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EDB84A5-1938-4B11-8B58-E55D91EA8ED8}"/>
              </a:ext>
            </a:extLst>
          </p:cNvPr>
          <p:cNvCxnSpPr>
            <a:cxnSpLocks/>
          </p:cNvCxnSpPr>
          <p:nvPr/>
        </p:nvCxnSpPr>
        <p:spPr>
          <a:xfrm flipV="1">
            <a:off x="18921600" y="7806938"/>
            <a:ext cx="899931" cy="815248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9B97564-F2CE-45B4-914D-711A8298F686}"/>
              </a:ext>
            </a:extLst>
          </p:cNvPr>
          <p:cNvCxnSpPr>
            <a:cxnSpLocks/>
          </p:cNvCxnSpPr>
          <p:nvPr/>
        </p:nvCxnSpPr>
        <p:spPr>
          <a:xfrm flipV="1">
            <a:off x="18891993" y="8170791"/>
            <a:ext cx="2004485" cy="451396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A83FA67-7B28-4BE5-A810-2E1B31C11700}"/>
              </a:ext>
            </a:extLst>
          </p:cNvPr>
          <p:cNvCxnSpPr>
            <a:cxnSpLocks/>
          </p:cNvCxnSpPr>
          <p:nvPr/>
        </p:nvCxnSpPr>
        <p:spPr>
          <a:xfrm flipH="1">
            <a:off x="16840222" y="8507161"/>
            <a:ext cx="4097846" cy="252867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2DFBCE2-2F53-498D-A351-7DF53F138CA9}"/>
              </a:ext>
            </a:extLst>
          </p:cNvPr>
          <p:cNvCxnSpPr>
            <a:cxnSpLocks/>
          </p:cNvCxnSpPr>
          <p:nvPr/>
        </p:nvCxnSpPr>
        <p:spPr>
          <a:xfrm flipH="1" flipV="1">
            <a:off x="17169010" y="8170283"/>
            <a:ext cx="3474840" cy="900642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541F5B8-43FF-4C76-AA4B-3E29917C71A5}"/>
              </a:ext>
            </a:extLst>
          </p:cNvPr>
          <p:cNvCxnSpPr>
            <a:cxnSpLocks/>
          </p:cNvCxnSpPr>
          <p:nvPr/>
        </p:nvCxnSpPr>
        <p:spPr>
          <a:xfrm flipH="1" flipV="1">
            <a:off x="18110200" y="7882444"/>
            <a:ext cx="1615269" cy="1500289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2E10ECE-806F-4D84-8F9B-4F9FBDA4D147}"/>
              </a:ext>
            </a:extLst>
          </p:cNvPr>
          <p:cNvCxnSpPr>
            <a:cxnSpLocks/>
          </p:cNvCxnSpPr>
          <p:nvPr/>
        </p:nvCxnSpPr>
        <p:spPr>
          <a:xfrm flipV="1">
            <a:off x="18567400" y="7827742"/>
            <a:ext cx="629920" cy="1630498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AD042114-F025-4670-B938-BB5F578B7478}"/>
              </a:ext>
            </a:extLst>
          </p:cNvPr>
          <p:cNvCxnSpPr>
            <a:cxnSpLocks/>
          </p:cNvCxnSpPr>
          <p:nvPr/>
        </p:nvCxnSpPr>
        <p:spPr>
          <a:xfrm flipH="1">
            <a:off x="18906430" y="8023189"/>
            <a:ext cx="1273871" cy="596970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0EFFB004-40BE-44C9-9BF0-7E703657D95B}"/>
              </a:ext>
            </a:extLst>
          </p:cNvPr>
          <p:cNvSpPr/>
          <p:nvPr/>
        </p:nvSpPr>
        <p:spPr>
          <a:xfrm>
            <a:off x="12040889" y="8131719"/>
            <a:ext cx="1152772" cy="2472721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 descr="THIS METHOD FOR CUTTING CAKE IS RAISING EYEBROWS! • 01 Easy Life">
            <a:extLst>
              <a:ext uri="{FF2B5EF4-FFF2-40B4-BE49-F238E27FC236}">
                <a16:creationId xmlns:a16="http://schemas.microsoft.com/office/drawing/2014/main" id="{609BECC6-ED27-48DA-A2E5-7633425AC4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24393" y="8056292"/>
            <a:ext cx="3797618" cy="2410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100-Percent Different, 1,000-Percent Relevant — RISMedia |">
            <a:extLst>
              <a:ext uri="{FF2B5EF4-FFF2-40B4-BE49-F238E27FC236}">
                <a16:creationId xmlns:a16="http://schemas.microsoft.com/office/drawing/2014/main" id="{5EB164AE-D82A-49E6-9EC0-7B8E1B7660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24393" y="2485356"/>
            <a:ext cx="6861970" cy="3983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Footer Placeholder 30">
            <a:extLst>
              <a:ext uri="{FF2B5EF4-FFF2-40B4-BE49-F238E27FC236}">
                <a16:creationId xmlns:a16="http://schemas.microsoft.com/office/drawing/2014/main" id="{50A2B784-85C8-4A87-99B9-5B8A7B3AAF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Chapter 12 Corporations: Organization, Share Transactions, and Equity | ACT2111</a:t>
            </a:r>
            <a:endParaRPr lang="en-US" dirty="0"/>
          </a:p>
        </p:txBody>
      </p:sp>
      <p:sp>
        <p:nvSpPr>
          <p:cNvPr id="4096" name="Slide Number Placeholder 4095">
            <a:extLst>
              <a:ext uri="{FF2B5EF4-FFF2-40B4-BE49-F238E27FC236}">
                <a16:creationId xmlns:a16="http://schemas.microsoft.com/office/drawing/2014/main" id="{F62DE28A-12F1-4C24-A775-DD5658647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3AD81-3AD4-9C46-856E-C08CF1183C60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084380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50D7A-F4DF-405C-A57C-5C9DCC9E01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Entries for Share Dividends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7A9EA1-500D-496B-AA80-B5BE3257201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en-US" sz="6000" dirty="0"/>
              <a:t>Danshui Ltd. declares a 10% share dividend on its 50,000 shares of NT$100 par value ordinary shares. The current fair market value of its shares is NT$150 per share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8A521F-0E95-40ED-93B3-156BCD1A88A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552950" y="5119697"/>
            <a:ext cx="18738850" cy="26629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8078427-EA89-47C1-AF6C-FEC78787D1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77650" y="6893956"/>
            <a:ext cx="21391260" cy="28862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949FA9B-2D94-46CD-88FD-6924CECC87BE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552950" y="8069654"/>
            <a:ext cx="18738850" cy="2594138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32E83C9-130A-430D-B864-5E65EDAF418C}"/>
              </a:ext>
            </a:extLst>
          </p:cNvPr>
          <p:cNvCxnSpPr>
            <a:cxnSpLocks/>
            <a:endCxn id="18" idx="4"/>
          </p:cNvCxnSpPr>
          <p:nvPr/>
        </p:nvCxnSpPr>
        <p:spPr>
          <a:xfrm>
            <a:off x="884575" y="5637165"/>
            <a:ext cx="0" cy="5909350"/>
          </a:xfrm>
          <a:prstGeom prst="line">
            <a:avLst/>
          </a:prstGeom>
          <a:ln w="2540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F3F5286-964D-4F02-85B6-7260A670C9A0}"/>
              </a:ext>
            </a:extLst>
          </p:cNvPr>
          <p:cNvSpPr txBox="1"/>
          <p:nvPr/>
        </p:nvSpPr>
        <p:spPr>
          <a:xfrm>
            <a:off x="1216249" y="5174923"/>
            <a:ext cx="33367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3600" dirty="0">
                <a:solidFill>
                  <a:srgbClr val="FF7C80"/>
                </a:solidFill>
              </a:rPr>
              <a:t>Declaration date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ACAB890-D149-473B-849C-9E0005D5FD63}"/>
              </a:ext>
            </a:extLst>
          </p:cNvPr>
          <p:cNvSpPr txBox="1"/>
          <p:nvPr/>
        </p:nvSpPr>
        <p:spPr>
          <a:xfrm>
            <a:off x="1216249" y="8013929"/>
            <a:ext cx="33367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3600" dirty="0">
                <a:solidFill>
                  <a:srgbClr val="0070C0"/>
                </a:solidFill>
              </a:rPr>
              <a:t>Payment date</a:t>
            </a:r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B37AF8E-3BF5-4AD3-8688-60BBAF76FA8A}"/>
              </a:ext>
            </a:extLst>
          </p:cNvPr>
          <p:cNvSpPr/>
          <p:nvPr/>
        </p:nvSpPr>
        <p:spPr>
          <a:xfrm>
            <a:off x="653310" y="5266823"/>
            <a:ext cx="462529" cy="462529"/>
          </a:xfrm>
          <a:prstGeom prst="ellipse">
            <a:avLst/>
          </a:prstGeom>
          <a:solidFill>
            <a:schemeClr val="bg1"/>
          </a:solidFill>
          <a:ln w="76200"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AC0124B-7756-478A-B754-E1FBC2D6F683}"/>
              </a:ext>
            </a:extLst>
          </p:cNvPr>
          <p:cNvSpPr/>
          <p:nvPr/>
        </p:nvSpPr>
        <p:spPr>
          <a:xfrm>
            <a:off x="653310" y="8105829"/>
            <a:ext cx="462529" cy="462529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3093F43-6E7A-4E62-815C-DB4AAD226EE5}"/>
              </a:ext>
            </a:extLst>
          </p:cNvPr>
          <p:cNvSpPr txBox="1"/>
          <p:nvPr/>
        </p:nvSpPr>
        <p:spPr>
          <a:xfrm>
            <a:off x="1216249" y="10992086"/>
            <a:ext cx="333670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3600" dirty="0">
                <a:solidFill>
                  <a:schemeClr val="tx2"/>
                </a:solidFill>
              </a:rPr>
              <a:t>Closing entry</a:t>
            </a:r>
          </a:p>
          <a:p>
            <a:r>
              <a:rPr lang="en-US" dirty="0">
                <a:solidFill>
                  <a:schemeClr val="tx2"/>
                </a:solidFill>
              </a:rPr>
              <a:t>(</a:t>
            </a:r>
            <a:r>
              <a:rPr lang="en-US" altLang="en-US" sz="3600" dirty="0">
                <a:solidFill>
                  <a:schemeClr val="tx2"/>
                </a:solidFill>
              </a:rPr>
              <a:t>Year-end</a:t>
            </a:r>
            <a:r>
              <a:rPr lang="en-US" altLang="en-US" dirty="0">
                <a:solidFill>
                  <a:schemeClr val="tx2"/>
                </a:solidFill>
              </a:rPr>
              <a:t>)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E8161F5-1401-4182-AAF6-C741D9DA4465}"/>
              </a:ext>
            </a:extLst>
          </p:cNvPr>
          <p:cNvSpPr/>
          <p:nvPr/>
        </p:nvSpPr>
        <p:spPr>
          <a:xfrm>
            <a:off x="653310" y="11083986"/>
            <a:ext cx="462529" cy="462529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85E4BC12-3CAD-40D6-8B7B-70321A8A1BB0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552950" y="10930418"/>
            <a:ext cx="18738850" cy="1840223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6C4CFDE8-A7C7-4909-B388-7B8F36CFA7A5}"/>
              </a:ext>
            </a:extLst>
          </p:cNvPr>
          <p:cNvSpPr txBox="1"/>
          <p:nvPr/>
        </p:nvSpPr>
        <p:spPr>
          <a:xfrm>
            <a:off x="5517665" y="11502796"/>
            <a:ext cx="1266196" cy="646331"/>
          </a:xfrm>
          <a:prstGeom prst="rect">
            <a:avLst/>
          </a:prstGeom>
          <a:solidFill>
            <a:srgbClr val="EBF7FF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Share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0274048-4636-43E4-9B2F-E3AB4D64E591}"/>
              </a:ext>
            </a:extLst>
          </p:cNvPr>
          <p:cNvSpPr txBox="1"/>
          <p:nvPr/>
        </p:nvSpPr>
        <p:spPr>
          <a:xfrm>
            <a:off x="7850661" y="12126789"/>
            <a:ext cx="1150464" cy="584775"/>
          </a:xfrm>
          <a:prstGeom prst="rect">
            <a:avLst/>
          </a:prstGeom>
          <a:solidFill>
            <a:srgbClr val="EBF7FF"/>
          </a:solidFill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Share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73A085F0-AC19-4DB8-A84E-74F304CE96B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4">
                <a:tint val="45000"/>
                <a:satMod val="400000"/>
              </a:schemeClr>
            </a:duotone>
          </a:blip>
          <a:srcRect l="71587" t="11846" r="18344" b="63883"/>
          <a:stretch/>
        </p:blipFill>
        <p:spPr>
          <a:xfrm>
            <a:off x="17916556" y="11093415"/>
            <a:ext cx="1886857" cy="646331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C708B6-1F9D-4AC5-9E35-6E0D9F96F34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4">
                <a:tint val="45000"/>
                <a:satMod val="400000"/>
              </a:schemeClr>
            </a:duotone>
          </a:blip>
          <a:srcRect l="71587" t="11846" r="18344" b="63883"/>
          <a:stretch/>
        </p:blipFill>
        <p:spPr>
          <a:xfrm>
            <a:off x="21004440" y="11527363"/>
            <a:ext cx="1886857" cy="646331"/>
          </a:xfrm>
          <a:prstGeom prst="rect">
            <a:avLst/>
          </a:prstGeom>
        </p:spPr>
      </p:pic>
      <p:sp>
        <p:nvSpPr>
          <p:cNvPr id="29" name="Speech Bubble: Rectangle with Corners Rounded 28">
            <a:extLst>
              <a:ext uri="{FF2B5EF4-FFF2-40B4-BE49-F238E27FC236}">
                <a16:creationId xmlns:a16="http://schemas.microsoft.com/office/drawing/2014/main" id="{5FDC53F3-144F-4141-A440-B37A2B4D42B6}"/>
              </a:ext>
            </a:extLst>
          </p:cNvPr>
          <p:cNvSpPr/>
          <p:nvPr/>
        </p:nvSpPr>
        <p:spPr>
          <a:xfrm>
            <a:off x="12917715" y="5239427"/>
            <a:ext cx="3102828" cy="795476"/>
          </a:xfrm>
          <a:prstGeom prst="wedgeRoundRectCallout">
            <a:avLst>
              <a:gd name="adj1" fmla="val -47572"/>
              <a:gd name="adj2" fmla="val 71490"/>
              <a:gd name="adj3" fmla="val 16667"/>
            </a:avLst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equity account</a:t>
            </a:r>
          </a:p>
        </p:txBody>
      </p:sp>
      <p:sp>
        <p:nvSpPr>
          <p:cNvPr id="30" name="Footer Placeholder 29">
            <a:extLst>
              <a:ext uri="{FF2B5EF4-FFF2-40B4-BE49-F238E27FC236}">
                <a16:creationId xmlns:a16="http://schemas.microsoft.com/office/drawing/2014/main" id="{CA2CAD1F-9B88-43AF-8EEE-A4A4F0C78B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Chapter 12 Corporations: Organization, Share Transactions, and Equity | ACT2111</a:t>
            </a:r>
            <a:endParaRPr lang="en-US" dirty="0"/>
          </a:p>
        </p:txBody>
      </p:sp>
      <p:sp>
        <p:nvSpPr>
          <p:cNvPr id="31" name="Slide Number Placeholder 30">
            <a:extLst>
              <a:ext uri="{FF2B5EF4-FFF2-40B4-BE49-F238E27FC236}">
                <a16:creationId xmlns:a16="http://schemas.microsoft.com/office/drawing/2014/main" id="{B673B24C-2F11-47BA-90DC-13CC256A90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3AD81-3AD4-9C46-856E-C08CF1183C60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78160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FD8AFD-888C-41CF-9F43-1AE191822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Effects of Share Dividends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43A47C-8995-46ED-823B-F8A308CE1BE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They change the composition of equity</a:t>
            </a:r>
          </a:p>
          <a:p>
            <a:pPr lvl="1"/>
            <a:r>
              <a:rPr lang="en-US" dirty="0"/>
              <a:t>Retained earnings </a:t>
            </a:r>
            <a:r>
              <a:rPr lang="zh-CN" altLang="en-US" dirty="0"/>
              <a:t>↓</a:t>
            </a:r>
          </a:p>
          <a:p>
            <a:pPr lvl="1"/>
            <a:r>
              <a:rPr lang="en-US" dirty="0"/>
              <a:t>Share capital–ordinary </a:t>
            </a:r>
            <a:r>
              <a:rPr lang="zh-CN" altLang="en-US" dirty="0"/>
              <a:t>↑</a:t>
            </a:r>
            <a:r>
              <a:rPr lang="en-US" altLang="zh-CN" dirty="0"/>
              <a:t>, </a:t>
            </a:r>
            <a:r>
              <a:rPr lang="en-US" dirty="0"/>
              <a:t>Share capital–</a:t>
            </a:r>
            <a:r>
              <a:rPr lang="en-US" altLang="zh-CN" dirty="0"/>
              <a:t>premium </a:t>
            </a:r>
            <a:r>
              <a:rPr lang="zh-CN" altLang="en-US" dirty="0"/>
              <a:t>↑</a:t>
            </a:r>
            <a:endParaRPr lang="en-US" altLang="zh-CN" dirty="0"/>
          </a:p>
          <a:p>
            <a:pPr lvl="1"/>
            <a:r>
              <a:rPr lang="en-US" altLang="zh-CN" dirty="0"/>
              <a:t>Total </a:t>
            </a:r>
            <a:r>
              <a:rPr lang="en-US" dirty="0"/>
              <a:t>equity remains the same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02E83A-3066-441D-A074-3402A642B2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3004" y="5827570"/>
            <a:ext cx="18978045" cy="6868841"/>
          </a:xfrm>
          <a:prstGeom prst="rect">
            <a:avLst/>
          </a:prstGeom>
        </p:spPr>
      </p:pic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CF494EE6-0C9B-4969-B3CA-4043E2846CB8}"/>
              </a:ext>
            </a:extLst>
          </p:cNvPr>
          <p:cNvSpPr/>
          <p:nvPr/>
        </p:nvSpPr>
        <p:spPr>
          <a:xfrm>
            <a:off x="357707" y="10371118"/>
            <a:ext cx="4021653" cy="1553509"/>
          </a:xfrm>
          <a:prstGeom prst="wedgeRoundRectCallout">
            <a:avLst>
              <a:gd name="adj1" fmla="val 54271"/>
              <a:gd name="adj2" fmla="val 72716"/>
              <a:gd name="adj3" fmla="val 16667"/>
            </a:avLst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Par value per share is unchanged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327ACA7-8E8D-47D3-BED8-57EC23363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Chapter 12 Corporations: Organization, Share Transactions, and Equity | ACT2111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86398A5-F367-47CC-A4BB-1100A25ED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3AD81-3AD4-9C46-856E-C08CF1183C60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809428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859A7E-AF19-4FF7-85BB-513EFC043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Share Splits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E2D342-3181-4837-80D9-416134C0A77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b="1" dirty="0">
                <a:solidFill>
                  <a:schemeClr val="accent2"/>
                </a:solidFill>
              </a:rPr>
              <a:t>share split</a:t>
            </a:r>
            <a:r>
              <a:rPr lang="en-US" dirty="0"/>
              <a:t>, like a share dividend, involves issuance of additional shares to shareholders according to their percentage ownership. However, a share split results in a reduction in the par or stated value per share</a:t>
            </a:r>
          </a:p>
        </p:txBody>
      </p:sp>
      <p:pic>
        <p:nvPicPr>
          <p:cNvPr id="5" name="Picture 4" descr="100-Percent Different, 1,000-Percent Relevant — RISMedia |">
            <a:extLst>
              <a:ext uri="{FF2B5EF4-FFF2-40B4-BE49-F238E27FC236}">
                <a16:creationId xmlns:a16="http://schemas.microsoft.com/office/drawing/2014/main" id="{F1C40819-9F8A-4C45-96EA-37984E139F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70368" y="4466556"/>
            <a:ext cx="6861970" cy="3983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8BEA0EE-265F-412C-A15C-4783491B62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067" y="6239781"/>
            <a:ext cx="14414500" cy="6396648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A492CA7-DD41-46C6-9D15-3D2AB4C4C0CE}"/>
              </a:ext>
            </a:extLst>
          </p:cNvPr>
          <p:cNvSpPr txBox="1">
            <a:spLocks/>
          </p:cNvSpPr>
          <p:nvPr/>
        </p:nvSpPr>
        <p:spPr>
          <a:xfrm>
            <a:off x="15068551" y="5871551"/>
            <a:ext cx="8686799" cy="68220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857264" indent="-857264" algn="l" defTabSz="1828373" rtl="0" eaLnBrk="1" latinLnBrk="0" hangingPunct="1">
              <a:lnSpc>
                <a:spcPct val="90000"/>
              </a:lnSpc>
              <a:spcBef>
                <a:spcPts val="2000"/>
              </a:spcBef>
              <a:buFont typeface="Wingdings" panose="05000000000000000000" pitchFamily="2" charset="2"/>
              <a:buChar char="q"/>
              <a:defRPr sz="6000" b="0" i="0" kern="1200">
                <a:solidFill>
                  <a:schemeClr val="tx2"/>
                </a:solidFill>
                <a:latin typeface="Lato Regular" charset="0"/>
                <a:ea typeface="Lato Regular" charset="0"/>
                <a:cs typeface="Lato Regular" charset="0"/>
              </a:defRPr>
            </a:lvl1pPr>
            <a:lvl2pPr marL="1599997" indent="-685811" algn="l" defTabSz="1828373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q"/>
              <a:defRPr sz="4800" b="0" i="0" kern="1200">
                <a:solidFill>
                  <a:schemeClr val="tx2"/>
                </a:solidFill>
                <a:latin typeface="Lato Regular" charset="0"/>
                <a:ea typeface="Lato Regular" charset="0"/>
                <a:cs typeface="Lato Regular" charset="0"/>
              </a:defRPr>
            </a:lvl2pPr>
            <a:lvl3pPr marL="2399883" indent="-571509" algn="l" defTabSz="1828373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q"/>
              <a:defRPr sz="4000" b="0" i="0" kern="1200">
                <a:solidFill>
                  <a:schemeClr val="tx2"/>
                </a:solidFill>
                <a:latin typeface="Lato Regular" charset="0"/>
                <a:ea typeface="Lato Regular" charset="0"/>
                <a:cs typeface="Lato Regular" charset="0"/>
              </a:defRPr>
            </a:lvl3pPr>
            <a:lvl4pPr marL="3314069" indent="-571509" algn="l" defTabSz="1828373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q"/>
              <a:defRPr sz="3600" b="0" i="0" kern="1200">
                <a:solidFill>
                  <a:schemeClr val="tx2"/>
                </a:solidFill>
                <a:latin typeface="Lato Regular" charset="0"/>
                <a:ea typeface="Lato Regular" charset="0"/>
                <a:cs typeface="Lato Regular" charset="0"/>
              </a:defRPr>
            </a:lvl4pPr>
            <a:lvl5pPr marL="4228255" indent="-571509" algn="l" defTabSz="1828373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q"/>
              <a:defRPr sz="3600" b="0" i="0" kern="1200">
                <a:solidFill>
                  <a:schemeClr val="tx2"/>
                </a:solidFill>
                <a:latin typeface="Lato Regular" charset="0"/>
                <a:ea typeface="Lato Regular" charset="0"/>
                <a:cs typeface="Lato Regular" charset="0"/>
              </a:defRPr>
            </a:lvl5pPr>
            <a:lvl6pPr marL="5028027" indent="-457094" algn="l" defTabSz="182837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213" indent="-457094" algn="l" defTabSz="182837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400" indent="-457094" algn="l" defTabSz="182837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586" indent="-457094" algn="l" defTabSz="182837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dirty="0"/>
              <a:t>Effects:</a:t>
            </a:r>
            <a:endParaRPr lang="en-US" dirty="0"/>
          </a:p>
          <a:p>
            <a:r>
              <a:rPr lang="en-US" dirty="0"/>
              <a:t>Increase in number of shares outstanding</a:t>
            </a:r>
          </a:p>
          <a:p>
            <a:r>
              <a:rPr lang="en-US" altLang="en-US" sz="6000" dirty="0">
                <a:cs typeface="Times New Roman" pitchFamily="18" charset="0"/>
              </a:rPr>
              <a:t>Reduces market value of shares</a:t>
            </a:r>
          </a:p>
          <a:p>
            <a:r>
              <a:rPr lang="en-US" altLang="en-US" sz="6000" b="1" dirty="0">
                <a:cs typeface="Times New Roman" pitchFamily="18" charset="0"/>
              </a:rPr>
              <a:t>No entry </a:t>
            </a:r>
            <a:r>
              <a:rPr lang="en-US" altLang="en-US" sz="6000" dirty="0">
                <a:cs typeface="Times New Roman" pitchFamily="18" charset="0"/>
              </a:rPr>
              <a:t>recorded</a:t>
            </a: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59513643-4748-4CDB-9E4D-A7E1523FB0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Chapter 12 Corporations: Organization, Share Transactions, and Equity | ACT2111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0C7B6DC-BD59-4919-8B8A-7C51C2EA80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3AD81-3AD4-9C46-856E-C08CF1183C60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44437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C48F25-3F01-4C3F-AC82-ECC672747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Corporations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BBE778-33F4-45D0-AB69-AE998F5E825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1183692" y="2330379"/>
            <a:ext cx="12268128" cy="10033073"/>
          </a:xfrm>
        </p:spPr>
        <p:txBody>
          <a:bodyPr/>
          <a:lstStyle/>
          <a:p>
            <a:r>
              <a:rPr lang="en-US" dirty="0"/>
              <a:t>Separation of ownership and management may lead to agency problems, which means management may not act </a:t>
            </a:r>
            <a:r>
              <a:rPr lang="en-US"/>
              <a:t>in stockholders</a:t>
            </a:r>
            <a:r>
              <a:rPr lang="en-US" dirty="0"/>
              <a:t>’ best interests </a:t>
            </a:r>
          </a:p>
          <a:p>
            <a:r>
              <a:rPr lang="en-US" dirty="0"/>
              <a:t>To solve the agency problems</a:t>
            </a:r>
            <a:r>
              <a:rPr lang="en-US"/>
              <a:t>, stockholders </a:t>
            </a:r>
            <a:r>
              <a:rPr lang="en-US" dirty="0"/>
              <a:t>elect the board of directors to appoint and monitor the management (such as CEO, CFO, VPs,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</p:txBody>
      </p:sp>
      <p:pic>
        <p:nvPicPr>
          <p:cNvPr id="3074" name="Picture 2" descr="Image result for shareholders clipart">
            <a:extLst>
              <a:ext uri="{FF2B5EF4-FFF2-40B4-BE49-F238E27FC236}">
                <a16:creationId xmlns:a16="http://schemas.microsoft.com/office/drawing/2014/main" id="{1B65BFBC-E870-4C2E-BB55-AC13C29D5E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2330379"/>
            <a:ext cx="10033072" cy="10033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86DADAD3-B668-481C-9081-D29D1A717F35}"/>
              </a:ext>
            </a:extLst>
          </p:cNvPr>
          <p:cNvSpPr/>
          <p:nvPr/>
        </p:nvSpPr>
        <p:spPr>
          <a:xfrm>
            <a:off x="1531620" y="10725292"/>
            <a:ext cx="9111052" cy="1327149"/>
          </a:xfrm>
          <a:prstGeom prst="wedgeRoundRectCallout">
            <a:avLst>
              <a:gd name="adj1" fmla="val -5237"/>
              <a:gd name="adj2" fmla="val -71471"/>
              <a:gd name="adj3" fmla="val 16667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ysClr val="windowText" lastClr="000000"/>
                </a:solidFill>
              </a:rPr>
              <a:t>Shareholders</a:t>
            </a:r>
            <a:r>
              <a:rPr lang="en-US" sz="4400" dirty="0">
                <a:solidFill>
                  <a:sysClr val="windowText" lastClr="000000"/>
                </a:solidFill>
              </a:rPr>
              <a:t> own the corporation</a:t>
            </a:r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3922FC01-709D-456F-BF69-B6E93BB9FA8D}"/>
              </a:ext>
            </a:extLst>
          </p:cNvPr>
          <p:cNvSpPr/>
          <p:nvPr/>
        </p:nvSpPr>
        <p:spPr>
          <a:xfrm>
            <a:off x="1531620" y="2541412"/>
            <a:ext cx="9111052" cy="1327149"/>
          </a:xfrm>
          <a:prstGeom prst="wedgeRoundRectCallout">
            <a:avLst>
              <a:gd name="adj1" fmla="val -6338"/>
              <a:gd name="adj2" fmla="val 71496"/>
              <a:gd name="adj3" fmla="val 16667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ysClr val="windowText" lastClr="000000"/>
                </a:solidFill>
              </a:rPr>
              <a:t>Management</a:t>
            </a:r>
            <a:r>
              <a:rPr lang="en-US" sz="4400" dirty="0">
                <a:solidFill>
                  <a:sysClr val="windowText" lastClr="000000"/>
                </a:solidFill>
              </a:rPr>
              <a:t> runs the corporation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272E1F-15E9-4C4A-8842-CE573EFA05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Chapter 12 Corporations: Organization, Share Transactions, and Equity | ACT2111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6F67CC-C59A-4B01-8293-F7576CFB2D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3AD81-3AD4-9C46-856E-C08CF1183C60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829060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8E0FB1-0AEA-4C4A-A7A0-A65662664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Effects of Share Splits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4304EB-4B0F-4C16-9F4D-D9244087311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A share split does not have any effect on share capital, share premium, retained earnings, or total equity</a:t>
            </a:r>
          </a:p>
          <a:p>
            <a:r>
              <a:rPr lang="en-US" altLang="zh-CN" dirty="0"/>
              <a:t>Total </a:t>
            </a:r>
            <a:r>
              <a:rPr lang="en-US" dirty="0"/>
              <a:t>equity remains the same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EC673C-104F-49BE-B0C3-C6B936353D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2003" y="5887982"/>
            <a:ext cx="18972697" cy="6291247"/>
          </a:xfrm>
          <a:prstGeom prst="rect">
            <a:avLst/>
          </a:prstGeom>
        </p:spPr>
      </p:pic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2F1586A5-3AAE-4B4D-A5EB-CCD4AD12953A}"/>
              </a:ext>
            </a:extLst>
          </p:cNvPr>
          <p:cNvSpPr/>
          <p:nvPr/>
        </p:nvSpPr>
        <p:spPr>
          <a:xfrm>
            <a:off x="357707" y="9712477"/>
            <a:ext cx="4021653" cy="1553509"/>
          </a:xfrm>
          <a:prstGeom prst="wedgeRoundRectCallout">
            <a:avLst>
              <a:gd name="adj1" fmla="val 54271"/>
              <a:gd name="adj2" fmla="val 72716"/>
              <a:gd name="adj3" fmla="val 16667"/>
            </a:avLst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Par value per share is </a:t>
            </a:r>
            <a:r>
              <a:rPr lang="en-US" altLang="zh-CN" dirty="0">
                <a:solidFill>
                  <a:srgbClr val="000000"/>
                </a:solidFill>
              </a:rPr>
              <a:t>reduced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D0872BF2-F641-45E9-BA8C-DC83D9E48D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Chapter 12 Corporations: Organization, Share Transactions, and Equity | ACT2111</a:t>
            </a:r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E5DA5B56-AC5C-4EE9-A7CD-0012B58A2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3AD81-3AD4-9C46-856E-C08CF1183C60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011745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FD2F6-F74E-42BA-ADE6-33F0B594A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7200" dirty="0"/>
              <a:t>Why do companies declare share splits?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085B58-3969-4547-B2E7-6DCB789826B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90600" y="6591300"/>
            <a:ext cx="22301200" cy="5905500"/>
          </a:xfrm>
        </p:spPr>
        <p:txBody>
          <a:bodyPr>
            <a:normAutofit/>
          </a:bodyPr>
          <a:lstStyle/>
          <a:p>
            <a:r>
              <a:rPr lang="en-US" sz="5600" dirty="0"/>
              <a:t>Example: Apple is currently traded at around $120 per share</a:t>
            </a:r>
          </a:p>
          <a:p>
            <a:pPr lvl="1"/>
            <a:r>
              <a:rPr lang="en-US" sz="5600" dirty="0"/>
              <a:t>It declared 2-for-1 share splits in 1987, 2000, and 2005, a 7-for-1 share split in 2014, and </a:t>
            </a:r>
            <a:r>
              <a:rPr lang="en-US" altLang="zh-CN" sz="5600" dirty="0"/>
              <a:t>a</a:t>
            </a:r>
            <a:r>
              <a:rPr lang="en-US" sz="5600" dirty="0"/>
              <a:t> 4-for-1 share split in 2020 </a:t>
            </a:r>
          </a:p>
          <a:p>
            <a:pPr lvl="1"/>
            <a:r>
              <a:rPr lang="en-US" sz="5600" dirty="0"/>
              <a:t>That is, if you bought 100 shares of Apple stock before 1987, now they have become 22,400 shares</a:t>
            </a:r>
          </a:p>
          <a:p>
            <a:pPr lvl="1"/>
            <a:r>
              <a:rPr lang="en-US" sz="5600" dirty="0"/>
              <a:t>If Apple did not split shares, its current share price would be around $26,880, which is expensive to most small investors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5249D3-7707-4CDE-844D-877D231764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Chapter 12 Corporations: Organization, Share Transactions, and Equity | ACT2111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3B5E63-5880-4770-A5DA-904511FBB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3AD81-3AD4-9C46-856E-C08CF1183C60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16B02AD-D1DC-486E-8E52-0308B2BEE9E7}"/>
              </a:ext>
            </a:extLst>
          </p:cNvPr>
          <p:cNvSpPr txBox="1">
            <a:spLocks/>
          </p:cNvSpPr>
          <p:nvPr/>
        </p:nvSpPr>
        <p:spPr>
          <a:xfrm>
            <a:off x="9176186" y="2501903"/>
            <a:ext cx="13525500" cy="101664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857264" indent="-857264" algn="l" defTabSz="1828373" rtl="0" eaLnBrk="1" latinLnBrk="0" hangingPunct="1">
              <a:lnSpc>
                <a:spcPct val="90000"/>
              </a:lnSpc>
              <a:spcBef>
                <a:spcPts val="2000"/>
              </a:spcBef>
              <a:buFont typeface="Wingdings" panose="05000000000000000000" pitchFamily="2" charset="2"/>
              <a:buChar char="q"/>
              <a:defRPr sz="6000" b="0" i="0" kern="1200">
                <a:solidFill>
                  <a:schemeClr val="tx2"/>
                </a:solidFill>
                <a:latin typeface="Lato Regular" charset="0"/>
                <a:ea typeface="Lato Regular" charset="0"/>
                <a:cs typeface="Lato Regular" charset="0"/>
              </a:defRPr>
            </a:lvl1pPr>
            <a:lvl2pPr marL="1599997" indent="-685811" algn="l" defTabSz="1828373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q"/>
              <a:defRPr sz="4800" b="0" i="0" kern="1200">
                <a:solidFill>
                  <a:schemeClr val="tx2"/>
                </a:solidFill>
                <a:latin typeface="Lato Regular" charset="0"/>
                <a:ea typeface="Lato Regular" charset="0"/>
                <a:cs typeface="Lato Regular" charset="0"/>
              </a:defRPr>
            </a:lvl2pPr>
            <a:lvl3pPr marL="2399883" indent="-571509" algn="l" defTabSz="1828373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q"/>
              <a:defRPr sz="4000" b="0" i="0" kern="1200">
                <a:solidFill>
                  <a:schemeClr val="tx2"/>
                </a:solidFill>
                <a:latin typeface="Lato Regular" charset="0"/>
                <a:ea typeface="Lato Regular" charset="0"/>
                <a:cs typeface="Lato Regular" charset="0"/>
              </a:defRPr>
            </a:lvl3pPr>
            <a:lvl4pPr marL="3314069" indent="-571509" algn="l" defTabSz="1828373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q"/>
              <a:defRPr sz="3600" b="0" i="0" kern="1200">
                <a:solidFill>
                  <a:schemeClr val="tx2"/>
                </a:solidFill>
                <a:latin typeface="Lato Regular" charset="0"/>
                <a:ea typeface="Lato Regular" charset="0"/>
                <a:cs typeface="Lato Regular" charset="0"/>
              </a:defRPr>
            </a:lvl4pPr>
            <a:lvl5pPr marL="4228255" indent="-571509" algn="l" defTabSz="1828373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q"/>
              <a:defRPr sz="3600" b="0" i="0" kern="1200">
                <a:solidFill>
                  <a:schemeClr val="tx2"/>
                </a:solidFill>
                <a:latin typeface="Lato Regular" charset="0"/>
                <a:ea typeface="Lato Regular" charset="0"/>
                <a:cs typeface="Lato Regular" charset="0"/>
              </a:defRPr>
            </a:lvl5pPr>
            <a:lvl6pPr marL="5028027" indent="-457094" algn="l" defTabSz="182837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213" indent="-457094" algn="l" defTabSz="182837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400" indent="-457094" algn="l" defTabSz="182837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586" indent="-457094" algn="l" defTabSz="182837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600" dirty="0"/>
              <a:t>Answer: to lower the trading price of the stock to a more acceptable trading range, making it affordable and attractive to a larger number of potential investors</a:t>
            </a:r>
          </a:p>
        </p:txBody>
      </p:sp>
      <p:pic>
        <p:nvPicPr>
          <p:cNvPr id="8" name="Picture 7" descr="100-Percent Different, 1,000-Percent Relevant — RISMedia |">
            <a:extLst>
              <a:ext uri="{FF2B5EF4-FFF2-40B4-BE49-F238E27FC236}">
                <a16:creationId xmlns:a16="http://schemas.microsoft.com/office/drawing/2014/main" id="{0B7A6E1C-3E63-4113-A711-FE02D31FA5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4858" y="2330380"/>
            <a:ext cx="7557071" cy="4387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918747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D71DCA-F470-4144-9362-774ABB3E4F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Cash dividends and share splits – an example of Apple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121312-4848-485F-B4FD-B39E9AB0D01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90600" y="2330379"/>
            <a:ext cx="22301200" cy="11176071"/>
          </a:xfrm>
        </p:spPr>
        <p:txBody>
          <a:bodyPr>
            <a:normAutofit/>
          </a:bodyPr>
          <a:lstStyle/>
          <a:p>
            <a:endParaRPr lang="en-US" sz="6000" dirty="0"/>
          </a:p>
          <a:p>
            <a:endParaRPr lang="en-US" dirty="0"/>
          </a:p>
          <a:p>
            <a:endParaRPr lang="en-US" sz="6000" dirty="0"/>
          </a:p>
          <a:p>
            <a:endParaRPr lang="en-US" dirty="0"/>
          </a:p>
          <a:p>
            <a:endParaRPr lang="en-US" sz="6000" dirty="0"/>
          </a:p>
          <a:p>
            <a:endParaRPr lang="en-US" dirty="0"/>
          </a:p>
          <a:p>
            <a:endParaRPr lang="en-US" sz="6000" dirty="0"/>
          </a:p>
          <a:p>
            <a:endParaRPr lang="en-US" dirty="0"/>
          </a:p>
          <a:p>
            <a:endParaRPr lang="en-US" sz="6000" dirty="0"/>
          </a:p>
          <a:p>
            <a:pPr lvl="1"/>
            <a:r>
              <a:rPr lang="en-US" dirty="0"/>
              <a:t>See </a:t>
            </a:r>
            <a:r>
              <a:rPr lang="en-US" dirty="0">
                <a:hlinkClick r:id="rId2"/>
              </a:rPr>
              <a:t>https://investor.apple.com/dividend-history/default.aspx</a:t>
            </a:r>
            <a:endParaRPr lang="en-US" dirty="0"/>
          </a:p>
          <a:p>
            <a:endParaRPr lang="en-US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1AB6067E-98FF-45EB-87D2-40570CC0F8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5921092"/>
              </p:ext>
            </p:extLst>
          </p:nvPr>
        </p:nvGraphicFramePr>
        <p:xfrm>
          <a:off x="12596468" y="3006002"/>
          <a:ext cx="10695331" cy="8739986"/>
        </p:xfrm>
        <a:graphic>
          <a:graphicData uri="http://schemas.openxmlformats.org/drawingml/2006/table">
            <a:tbl>
              <a:tblPr>
                <a:tableStyleId>{37CE84F3-28C3-443E-9E96-99CF82512B78}</a:tableStyleId>
              </a:tblPr>
              <a:tblGrid>
                <a:gridCol w="5941850">
                  <a:extLst>
                    <a:ext uri="{9D8B030D-6E8A-4147-A177-3AD203B41FA5}">
                      <a16:colId xmlns:a16="http://schemas.microsoft.com/office/drawing/2014/main" val="3254793308"/>
                    </a:ext>
                  </a:extLst>
                </a:gridCol>
                <a:gridCol w="4753481">
                  <a:extLst>
                    <a:ext uri="{9D8B030D-6E8A-4147-A177-3AD203B41FA5}">
                      <a16:colId xmlns:a16="http://schemas.microsoft.com/office/drawing/2014/main" val="1771812980"/>
                    </a:ext>
                  </a:extLst>
                </a:gridCol>
              </a:tblGrid>
              <a:tr h="1263231">
                <a:tc>
                  <a:txBody>
                    <a:bodyPr/>
                    <a:lstStyle/>
                    <a:p>
                      <a:pPr algn="ctr" fontAlgn="b"/>
                      <a:r>
                        <a:rPr lang="en-US" sz="4000" b="1" u="none" strike="noStrike" dirty="0">
                          <a:solidFill>
                            <a:schemeClr val="tx2"/>
                          </a:solidFill>
                          <a:effectLst/>
                        </a:rPr>
                        <a:t>Date</a:t>
                      </a:r>
                      <a:endParaRPr lang="en-US" sz="4000" b="1" i="0" u="none" strike="noStrike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4000" b="1" u="none" strike="noStrike" dirty="0">
                          <a:solidFill>
                            <a:schemeClr val="tx2"/>
                          </a:solidFill>
                          <a:effectLst/>
                        </a:rPr>
                        <a:t>Stock split</a:t>
                      </a:r>
                      <a:endParaRPr lang="en-US" sz="4000" b="1" i="0" u="none" strike="noStrike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4323820"/>
                  </a:ext>
                </a:extLst>
              </a:tr>
              <a:tr h="1495351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4000" u="none" strike="noStrike" dirty="0">
                          <a:solidFill>
                            <a:schemeClr val="tx2"/>
                          </a:solidFill>
                          <a:effectLst/>
                        </a:rPr>
                        <a:t>August</a:t>
                      </a:r>
                      <a:r>
                        <a:rPr lang="en-US" sz="4000" u="none" strike="noStrike" dirty="0">
                          <a:solidFill>
                            <a:schemeClr val="tx2"/>
                          </a:solidFill>
                          <a:effectLst/>
                        </a:rPr>
                        <a:t>, 2020</a:t>
                      </a:r>
                      <a:endParaRPr lang="en-US" sz="4000" b="0" i="0" u="none" strike="noStrike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25" marB="476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4000" u="none" strike="noStrike" dirty="0">
                          <a:solidFill>
                            <a:schemeClr val="tx2"/>
                          </a:solidFill>
                          <a:effectLst/>
                        </a:rPr>
                        <a:t>4</a:t>
                      </a:r>
                      <a:r>
                        <a:rPr lang="en-US" sz="4000" u="none" strike="noStrike" dirty="0">
                          <a:solidFill>
                            <a:schemeClr val="tx2"/>
                          </a:solidFill>
                          <a:effectLst/>
                        </a:rPr>
                        <a:t>-for-1 Share Split</a:t>
                      </a:r>
                      <a:endParaRPr lang="en-US" sz="4000" b="0" i="0" u="none" strike="noStrike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25" marB="47625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8748965"/>
                  </a:ext>
                </a:extLst>
              </a:tr>
              <a:tr h="1495351">
                <a:tc>
                  <a:txBody>
                    <a:bodyPr/>
                    <a:lstStyle/>
                    <a:p>
                      <a:pPr algn="ctr" fontAlgn="b"/>
                      <a:r>
                        <a:rPr lang="en-US" sz="4000" u="none" strike="noStrike" dirty="0">
                          <a:solidFill>
                            <a:schemeClr val="tx2"/>
                          </a:solidFill>
                          <a:effectLst/>
                        </a:rPr>
                        <a:t>June, 2014</a:t>
                      </a:r>
                      <a:endParaRPr lang="en-US" sz="4000" b="0" i="0" u="none" strike="noStrike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25" marB="476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4000" u="none" strike="noStrike" dirty="0">
                          <a:solidFill>
                            <a:schemeClr val="tx2"/>
                          </a:solidFill>
                          <a:effectLst/>
                        </a:rPr>
                        <a:t>7-for-1 Share Split</a:t>
                      </a:r>
                      <a:endParaRPr lang="en-US" sz="4000" b="0" i="0" u="none" strike="noStrike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25" marB="47625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4126153"/>
                  </a:ext>
                </a:extLst>
              </a:tr>
              <a:tr h="1495351">
                <a:tc>
                  <a:txBody>
                    <a:bodyPr/>
                    <a:lstStyle/>
                    <a:p>
                      <a:pPr algn="ctr" fontAlgn="b"/>
                      <a:r>
                        <a:rPr lang="en-US" sz="4000" u="none" strike="noStrike" dirty="0">
                          <a:solidFill>
                            <a:schemeClr val="tx2"/>
                          </a:solidFill>
                          <a:effectLst/>
                        </a:rPr>
                        <a:t>February, 2005</a:t>
                      </a:r>
                      <a:endParaRPr lang="en-US" sz="4000" b="0" i="0" u="none" strike="noStrike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25" marB="476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4000" u="none" strike="noStrike" dirty="0">
                          <a:solidFill>
                            <a:schemeClr val="tx2"/>
                          </a:solidFill>
                          <a:effectLst/>
                        </a:rPr>
                        <a:t>2-for-1 Share Split</a:t>
                      </a:r>
                      <a:endParaRPr lang="en-US" sz="4000" b="0" i="0" u="none" strike="noStrike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25" marB="47625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6799120"/>
                  </a:ext>
                </a:extLst>
              </a:tr>
              <a:tr h="1495351">
                <a:tc>
                  <a:txBody>
                    <a:bodyPr/>
                    <a:lstStyle/>
                    <a:p>
                      <a:pPr algn="ctr" fontAlgn="b"/>
                      <a:r>
                        <a:rPr lang="en-US" sz="4000" u="none" strike="noStrike" dirty="0">
                          <a:solidFill>
                            <a:schemeClr val="tx2"/>
                          </a:solidFill>
                          <a:effectLst/>
                        </a:rPr>
                        <a:t>June, 2000</a:t>
                      </a:r>
                      <a:endParaRPr lang="en-US" sz="4000" b="0" i="0" u="none" strike="noStrike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25" marB="476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4000" u="none" strike="noStrike" dirty="0">
                          <a:solidFill>
                            <a:schemeClr val="tx2"/>
                          </a:solidFill>
                          <a:effectLst/>
                        </a:rPr>
                        <a:t>2-for-1 Share Split</a:t>
                      </a:r>
                      <a:endParaRPr lang="en-US" sz="4000" b="0" i="0" u="none" strike="noStrike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25" marB="47625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0262732"/>
                  </a:ext>
                </a:extLst>
              </a:tr>
              <a:tr h="1495351">
                <a:tc>
                  <a:txBody>
                    <a:bodyPr/>
                    <a:lstStyle/>
                    <a:p>
                      <a:pPr algn="ctr" fontAlgn="b"/>
                      <a:r>
                        <a:rPr lang="en-US" sz="4000" u="none" strike="noStrike" dirty="0">
                          <a:solidFill>
                            <a:schemeClr val="tx2"/>
                          </a:solidFill>
                          <a:effectLst/>
                        </a:rPr>
                        <a:t>June, 1987</a:t>
                      </a:r>
                      <a:endParaRPr lang="en-US" sz="4000" b="0" i="0" u="none" strike="noStrike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25" marB="476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4000" u="none" strike="noStrike" dirty="0">
                          <a:solidFill>
                            <a:schemeClr val="tx2"/>
                          </a:solidFill>
                          <a:effectLst/>
                        </a:rPr>
                        <a:t>2-for-1 Share Split</a:t>
                      </a:r>
                      <a:endParaRPr lang="en-US" sz="4000" b="0" i="0" u="none" strike="noStrike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25" marB="47625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359481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6E781113-5111-47E1-85DB-D9ECDAC947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6628536"/>
              </p:ext>
            </p:extLst>
          </p:nvPr>
        </p:nvGraphicFramePr>
        <p:xfrm>
          <a:off x="990600" y="3006000"/>
          <a:ext cx="10790583" cy="8739984"/>
        </p:xfrm>
        <a:graphic>
          <a:graphicData uri="http://schemas.openxmlformats.org/drawingml/2006/table">
            <a:tbl>
              <a:tblPr>
                <a:tableStyleId>{91EBBBCC-DAD2-459C-BE2E-F6DE35CF9A28}</a:tableStyleId>
              </a:tblPr>
              <a:tblGrid>
                <a:gridCol w="6323144">
                  <a:extLst>
                    <a:ext uri="{9D8B030D-6E8A-4147-A177-3AD203B41FA5}">
                      <a16:colId xmlns:a16="http://schemas.microsoft.com/office/drawing/2014/main" val="1241068802"/>
                    </a:ext>
                  </a:extLst>
                </a:gridCol>
                <a:gridCol w="4467439">
                  <a:extLst>
                    <a:ext uri="{9D8B030D-6E8A-4147-A177-3AD203B41FA5}">
                      <a16:colId xmlns:a16="http://schemas.microsoft.com/office/drawing/2014/main" val="2026488082"/>
                    </a:ext>
                  </a:extLst>
                </a:gridCol>
              </a:tblGrid>
              <a:tr h="623337">
                <a:tc>
                  <a:txBody>
                    <a:bodyPr/>
                    <a:lstStyle/>
                    <a:p>
                      <a:pPr algn="ctr" fontAlgn="b"/>
                      <a:r>
                        <a:rPr lang="en-US" sz="4000" b="1" u="none" strike="noStrike" dirty="0">
                          <a:solidFill>
                            <a:schemeClr val="tx2"/>
                          </a:solidFill>
                          <a:effectLst/>
                        </a:rPr>
                        <a:t>Date</a:t>
                      </a:r>
                      <a:endParaRPr lang="en-US" sz="4000" b="1" i="0" u="none" strike="noStrike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4000" b="1" u="none" strike="noStrike" dirty="0">
                          <a:solidFill>
                            <a:schemeClr val="tx2"/>
                          </a:solidFill>
                          <a:effectLst/>
                        </a:rPr>
                        <a:t>Cash dividend</a:t>
                      </a:r>
                      <a:endParaRPr lang="en-US" sz="4000" b="1" i="0" u="none" strike="noStrike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8935690"/>
                  </a:ext>
                </a:extLst>
              </a:tr>
              <a:tr h="737877">
                <a:tc>
                  <a:txBody>
                    <a:bodyPr/>
                    <a:lstStyle/>
                    <a:p>
                      <a:pPr algn="ctr" fontAlgn="b"/>
                      <a:r>
                        <a:rPr lang="en-US" sz="4000" u="none" strike="noStrike" dirty="0">
                          <a:solidFill>
                            <a:schemeClr val="tx2"/>
                          </a:solidFill>
                          <a:effectLst/>
                        </a:rPr>
                        <a:t>November, 2020</a:t>
                      </a:r>
                      <a:endParaRPr lang="en-US" sz="4000" b="0" i="0" u="none" strike="noStrike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25" marB="4762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4000" u="none" strike="noStrike" dirty="0">
                          <a:solidFill>
                            <a:schemeClr val="tx2"/>
                          </a:solidFill>
                          <a:effectLst/>
                        </a:rPr>
                        <a:t>$0.205 / share</a:t>
                      </a:r>
                      <a:endParaRPr lang="en-US" sz="4000" b="0" i="0" u="none" strike="noStrike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25" marB="47625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4911223"/>
                  </a:ext>
                </a:extLst>
              </a:tr>
              <a:tr h="737877">
                <a:tc>
                  <a:txBody>
                    <a:bodyPr/>
                    <a:lstStyle/>
                    <a:p>
                      <a:pPr algn="ctr" fontAlgn="b"/>
                      <a:r>
                        <a:rPr lang="en-US" sz="4000" u="none" strike="noStrike" dirty="0">
                          <a:solidFill>
                            <a:schemeClr val="tx2"/>
                          </a:solidFill>
                          <a:effectLst/>
                        </a:rPr>
                        <a:t>August, 2020</a:t>
                      </a:r>
                      <a:endParaRPr lang="en-US" sz="4000" b="0" i="0" u="none" strike="noStrike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25" marB="4762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8373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4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$0.</a:t>
                      </a:r>
                      <a:r>
                        <a:rPr kumimoji="0" lang="en-US" altLang="zh-CN" sz="4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82</a:t>
                      </a:r>
                      <a:r>
                        <a:rPr kumimoji="0" lang="en-US" sz="4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/ share</a:t>
                      </a:r>
                      <a:endParaRPr kumimoji="0" lang="en-US" sz="4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4763" marR="4763" marT="47625" marB="47625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149894"/>
                  </a:ext>
                </a:extLst>
              </a:tr>
              <a:tr h="737877">
                <a:tc>
                  <a:txBody>
                    <a:bodyPr/>
                    <a:lstStyle/>
                    <a:p>
                      <a:pPr algn="ctr" fontAlgn="b"/>
                      <a:r>
                        <a:rPr lang="en-US" sz="4000" u="none" strike="noStrike" dirty="0">
                          <a:solidFill>
                            <a:schemeClr val="tx2"/>
                          </a:solidFill>
                          <a:effectLst/>
                        </a:rPr>
                        <a:t>May, 2020</a:t>
                      </a:r>
                      <a:endParaRPr lang="en-US" sz="4000" b="0" i="0" u="none" strike="noStrike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25" marB="4762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8373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4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$0.</a:t>
                      </a:r>
                      <a:r>
                        <a:rPr kumimoji="0" lang="en-US" altLang="zh-CN" sz="4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82</a:t>
                      </a:r>
                      <a:r>
                        <a:rPr kumimoji="0" lang="en-US" sz="4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/ share</a:t>
                      </a:r>
                      <a:endParaRPr kumimoji="0" lang="en-US" sz="4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4763" marR="4763" marT="47625" marB="47625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7942748"/>
                  </a:ext>
                </a:extLst>
              </a:tr>
              <a:tr h="737877">
                <a:tc>
                  <a:txBody>
                    <a:bodyPr/>
                    <a:lstStyle/>
                    <a:p>
                      <a:pPr algn="ctr" fontAlgn="b"/>
                      <a:r>
                        <a:rPr lang="en-US" sz="4000" u="none" strike="noStrike" dirty="0">
                          <a:solidFill>
                            <a:schemeClr val="tx2"/>
                          </a:solidFill>
                          <a:effectLst/>
                        </a:rPr>
                        <a:t>February, 2020</a:t>
                      </a:r>
                      <a:endParaRPr lang="en-US" sz="4000" b="0" i="0" u="none" strike="noStrike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25" marB="4762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8373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4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$0.7</a:t>
                      </a:r>
                      <a:r>
                        <a:rPr kumimoji="0" lang="en-US" altLang="zh-CN" sz="4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7 </a:t>
                      </a:r>
                      <a:r>
                        <a:rPr kumimoji="0" lang="en-US" sz="4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/ share</a:t>
                      </a:r>
                      <a:endParaRPr kumimoji="0" lang="en-US" sz="4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4763" marR="4763" marT="47625" marB="47625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4643316"/>
                  </a:ext>
                </a:extLst>
              </a:tr>
              <a:tr h="737877">
                <a:tc>
                  <a:txBody>
                    <a:bodyPr/>
                    <a:lstStyle/>
                    <a:p>
                      <a:pPr algn="ctr" fontAlgn="b"/>
                      <a:r>
                        <a:rPr lang="en-US" sz="4000" u="none" strike="noStrike" dirty="0">
                          <a:solidFill>
                            <a:schemeClr val="tx2"/>
                          </a:solidFill>
                          <a:effectLst/>
                        </a:rPr>
                        <a:t>November, 2019</a:t>
                      </a:r>
                      <a:endParaRPr lang="en-US" sz="4000" b="0" i="0" u="none" strike="noStrike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25" marB="4762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4000" u="none" strike="noStrike">
                          <a:solidFill>
                            <a:schemeClr val="tx2"/>
                          </a:solidFill>
                          <a:effectLst/>
                        </a:rPr>
                        <a:t>$0.77 / share</a:t>
                      </a:r>
                      <a:endParaRPr lang="en-US" sz="4000" b="0" i="0" u="none" strike="noStrike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25" marB="47625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1785134"/>
                  </a:ext>
                </a:extLst>
              </a:tr>
              <a:tr h="737877">
                <a:tc>
                  <a:txBody>
                    <a:bodyPr/>
                    <a:lstStyle/>
                    <a:p>
                      <a:pPr algn="ctr" fontAlgn="b"/>
                      <a:r>
                        <a:rPr lang="en-US" sz="4000" u="none" strike="noStrike" dirty="0">
                          <a:solidFill>
                            <a:schemeClr val="tx2"/>
                          </a:solidFill>
                          <a:effectLst/>
                        </a:rPr>
                        <a:t>August, 2019</a:t>
                      </a:r>
                      <a:endParaRPr lang="en-US" sz="4000" b="0" i="0" u="none" strike="noStrike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25" marB="4762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8373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4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$0.77 / share</a:t>
                      </a:r>
                      <a:endParaRPr kumimoji="0" lang="en-US" sz="4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4763" marR="4763" marT="47625" marB="47625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0417514"/>
                  </a:ext>
                </a:extLst>
              </a:tr>
              <a:tr h="737877">
                <a:tc>
                  <a:txBody>
                    <a:bodyPr/>
                    <a:lstStyle/>
                    <a:p>
                      <a:pPr algn="ctr" fontAlgn="b"/>
                      <a:r>
                        <a:rPr lang="en-US" sz="4000" u="none" strike="noStrike" dirty="0">
                          <a:solidFill>
                            <a:schemeClr val="tx2"/>
                          </a:solidFill>
                          <a:effectLst/>
                        </a:rPr>
                        <a:t>May, 2019</a:t>
                      </a:r>
                      <a:endParaRPr lang="en-US" sz="4000" b="0" i="0" u="none" strike="noStrike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25" marB="4762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8373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4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$0.77 / share</a:t>
                      </a:r>
                      <a:endParaRPr kumimoji="0" lang="en-US" sz="4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4763" marR="4763" marT="47625" marB="47625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9254893"/>
                  </a:ext>
                </a:extLst>
              </a:tr>
              <a:tr h="737877">
                <a:tc>
                  <a:txBody>
                    <a:bodyPr/>
                    <a:lstStyle/>
                    <a:p>
                      <a:pPr algn="ctr" fontAlgn="b"/>
                      <a:r>
                        <a:rPr lang="en-US" sz="4000" u="none" strike="noStrike" dirty="0">
                          <a:solidFill>
                            <a:schemeClr val="tx2"/>
                          </a:solidFill>
                          <a:effectLst/>
                        </a:rPr>
                        <a:t>February, 2019</a:t>
                      </a:r>
                      <a:endParaRPr lang="en-US" sz="4000" b="0" i="0" u="none" strike="noStrike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25" marB="4762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8373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4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$0.73 / share</a:t>
                      </a:r>
                      <a:endParaRPr kumimoji="0" lang="en-US" sz="4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4763" marR="4763" marT="47625" marB="47625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961353"/>
                  </a:ext>
                </a:extLst>
              </a:tr>
              <a:tr h="737877">
                <a:tc>
                  <a:txBody>
                    <a:bodyPr/>
                    <a:lstStyle/>
                    <a:p>
                      <a:pPr algn="ctr" fontAlgn="b"/>
                      <a:r>
                        <a:rPr lang="en-US" sz="4000" u="none" strike="noStrike" dirty="0">
                          <a:solidFill>
                            <a:schemeClr val="tx2"/>
                          </a:solidFill>
                          <a:effectLst/>
                        </a:rPr>
                        <a:t>November, 2018</a:t>
                      </a:r>
                      <a:endParaRPr lang="en-US" sz="4000" b="0" i="0" u="none" strike="noStrike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25" marB="4762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8373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4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$0.73 / share</a:t>
                      </a:r>
                      <a:endParaRPr kumimoji="0" lang="en-US" sz="4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4763" marR="4763" marT="47625" marB="47625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1942656"/>
                  </a:ext>
                </a:extLst>
              </a:tr>
              <a:tr h="737877">
                <a:tc>
                  <a:txBody>
                    <a:bodyPr/>
                    <a:lstStyle/>
                    <a:p>
                      <a:pPr algn="ctr" fontAlgn="b"/>
                      <a:r>
                        <a:rPr lang="en-US" sz="4000" u="none" strike="noStrike" dirty="0">
                          <a:solidFill>
                            <a:schemeClr val="tx2"/>
                          </a:solidFill>
                          <a:effectLst/>
                        </a:rPr>
                        <a:t>August, 2018</a:t>
                      </a:r>
                      <a:endParaRPr lang="en-US" sz="4000" b="0" i="0" u="none" strike="noStrike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25" marB="4762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8373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4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$0.73 / share</a:t>
                      </a:r>
                      <a:endParaRPr kumimoji="0" lang="en-US" sz="4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4763" marR="4763" marT="47625" marB="47625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618094"/>
                  </a:ext>
                </a:extLst>
              </a:tr>
              <a:tr h="737877">
                <a:tc>
                  <a:txBody>
                    <a:bodyPr/>
                    <a:lstStyle/>
                    <a:p>
                      <a:pPr algn="ctr" fontAlgn="b"/>
                      <a:r>
                        <a:rPr lang="en-US" sz="4000" u="none" strike="noStrike" dirty="0">
                          <a:solidFill>
                            <a:schemeClr val="tx2"/>
                          </a:solidFill>
                          <a:effectLst/>
                        </a:rPr>
                        <a:t>May, 2018</a:t>
                      </a:r>
                      <a:endParaRPr lang="en-US" sz="4000" b="0" i="0" u="none" strike="noStrike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25" marB="4762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8373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4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$0.73 / share</a:t>
                      </a:r>
                      <a:endParaRPr kumimoji="0" lang="en-US" sz="4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4763" marR="4763" marT="47625" marB="47625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315652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id="{A9EDD977-ACA4-47A1-8418-D528114DD0D7}"/>
              </a:ext>
            </a:extLst>
          </p:cNvPr>
          <p:cNvSpPr/>
          <p:nvPr/>
        </p:nvSpPr>
        <p:spPr>
          <a:xfrm>
            <a:off x="1733551" y="2114416"/>
            <a:ext cx="9055340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b="1" dirty="0">
                <a:solidFill>
                  <a:srgbClr val="0070C0"/>
                </a:solidFill>
              </a:rPr>
              <a:t>Cash dividends in the past 3 years</a:t>
            </a:r>
          </a:p>
          <a:p>
            <a:pPr algn="ctr"/>
            <a:endParaRPr lang="en-US" sz="4400" b="1" dirty="0">
              <a:solidFill>
                <a:srgbClr val="0070C0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261741-DC8D-481F-B9C3-79B81BD569C8}"/>
              </a:ext>
            </a:extLst>
          </p:cNvPr>
          <p:cNvSpPr/>
          <p:nvPr/>
        </p:nvSpPr>
        <p:spPr>
          <a:xfrm>
            <a:off x="13416463" y="2114416"/>
            <a:ext cx="905534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b="1" dirty="0">
                <a:solidFill>
                  <a:srgbClr val="FF7C80"/>
                </a:solidFill>
              </a:rPr>
              <a:t>Stock split since 1987</a:t>
            </a:r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15235D11-3990-42FB-AECF-0C43CE8AD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Chapter 12 Corporations: Organization, Share Transactions, and Equity | ACT2111</a:t>
            </a:r>
            <a:endParaRPr lang="en-US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587C9962-F1B7-4F71-850E-A856BD385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3AD81-3AD4-9C46-856E-C08CF1183C60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979911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31C731-B75C-4105-B4CB-532633C6A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Share Dividends and Share Splits – Exercise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8D92E5-FA28-48F3-8DCF-A52821D273C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Sing CD has had five years of record earnings. Due to this success, the market price of its 500,000 shares of £2 par value ordinary shares has tripled from £15 per share to £45. During this period, </a:t>
            </a:r>
            <a:r>
              <a:rPr lang="en-GB" sz="5400" dirty="0"/>
              <a:t>the sum of share capital and share premium</a:t>
            </a:r>
            <a:r>
              <a:rPr lang="en-US" sz="5400" dirty="0"/>
              <a:t> remained the same at £2,000,000. Retained earnings increased from £1,500,000 to £10,000,000. CEO Joan Elbert is considering either a 10% share dividend or a 2-for-1 share split</a:t>
            </a:r>
          </a:p>
          <a:p>
            <a:r>
              <a:rPr lang="en-US" sz="5400" dirty="0"/>
              <a:t>Hint:</a:t>
            </a:r>
            <a:endParaRPr lang="en-US" sz="6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402BDD-2BE1-48B5-818F-8CB3EE6977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0562" y="7830169"/>
            <a:ext cx="20456525" cy="4806260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70357C-AFD3-4E3C-9C00-46AD722C4C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Chapter 12 Corporations: Organization, Share Transactions, and Equity | ACT2111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C5DD3B-7784-4322-AF29-F0E5AEA35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3AD81-3AD4-9C46-856E-C08CF1183C60}" type="slidenum">
              <a:rPr lang="en-US" smtClean="0"/>
              <a:pPr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693681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4451C-DE07-4189-A0A4-A80E96326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Share Dividends and Share Splits – Exercise (cont’d)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6DEBAE-E34A-476A-98AB-8CE6F4FB834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She asks you to show the before-and-after effects of each option on retained earnings, total equity, shares outstanding, and par value per share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609240-0725-4F72-914F-A1EB434443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7657" y="4895850"/>
            <a:ext cx="20965688" cy="774057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C540BB0-DE53-4536-8253-4469660C4D7E}"/>
              </a:ext>
            </a:extLst>
          </p:cNvPr>
          <p:cNvSpPr/>
          <p:nvPr/>
        </p:nvSpPr>
        <p:spPr>
          <a:xfrm>
            <a:off x="19773900" y="5008585"/>
            <a:ext cx="2971800" cy="1658915"/>
          </a:xfrm>
          <a:prstGeom prst="rect">
            <a:avLst/>
          </a:prstGeom>
          <a:solidFill>
            <a:schemeClr val="bg1"/>
          </a:solidFill>
          <a:ln w="76200">
            <a:solidFill>
              <a:srgbClr val="FCCD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solidFill>
                  <a:schemeClr val="tx2"/>
                </a:solidFill>
              </a:rPr>
              <a:t>2-for-1 share split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E10D3C2-1EE2-4AFA-933F-AC9696ECF0FB}"/>
              </a:ext>
            </a:extLst>
          </p:cNvPr>
          <p:cNvSpPr/>
          <p:nvPr/>
        </p:nvSpPr>
        <p:spPr>
          <a:xfrm>
            <a:off x="15087600" y="5008585"/>
            <a:ext cx="2971800" cy="1658915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solidFill>
                  <a:schemeClr val="tx2"/>
                </a:solidFill>
              </a:rPr>
              <a:t>10% share dividend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AD17C1E-BB0D-492C-9E66-B9133556D94B}"/>
              </a:ext>
            </a:extLst>
          </p:cNvPr>
          <p:cNvSpPr/>
          <p:nvPr/>
        </p:nvSpPr>
        <p:spPr>
          <a:xfrm>
            <a:off x="14877143" y="6858000"/>
            <a:ext cx="3182257" cy="16589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5CD7C64-1923-4F07-96A3-604694FAFFDF}"/>
              </a:ext>
            </a:extLst>
          </p:cNvPr>
          <p:cNvSpPr/>
          <p:nvPr/>
        </p:nvSpPr>
        <p:spPr>
          <a:xfrm>
            <a:off x="19469100" y="6933524"/>
            <a:ext cx="3182257" cy="16589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6F66B70-63FE-480F-AE81-30BA3C038F21}"/>
              </a:ext>
            </a:extLst>
          </p:cNvPr>
          <p:cNvSpPr/>
          <p:nvPr/>
        </p:nvSpPr>
        <p:spPr>
          <a:xfrm>
            <a:off x="14877143" y="8865417"/>
            <a:ext cx="3182257" cy="7351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5C000BF-0B8E-409C-A10D-62392138BB66}"/>
              </a:ext>
            </a:extLst>
          </p:cNvPr>
          <p:cNvSpPr/>
          <p:nvPr/>
        </p:nvSpPr>
        <p:spPr>
          <a:xfrm>
            <a:off x="19469100" y="8865417"/>
            <a:ext cx="3182257" cy="7351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AA2C478-0F9F-431D-BE53-16F4DA3DE49B}"/>
              </a:ext>
            </a:extLst>
          </p:cNvPr>
          <p:cNvSpPr/>
          <p:nvPr/>
        </p:nvSpPr>
        <p:spPr>
          <a:xfrm>
            <a:off x="15544800" y="10209118"/>
            <a:ext cx="2514600" cy="7351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26F24E4-5964-415B-91D1-9D94492F0A8B}"/>
              </a:ext>
            </a:extLst>
          </p:cNvPr>
          <p:cNvSpPr/>
          <p:nvPr/>
        </p:nvSpPr>
        <p:spPr>
          <a:xfrm>
            <a:off x="20231100" y="10209118"/>
            <a:ext cx="2514600" cy="7351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907B9E1-7C36-4F53-B4D9-726E653CDA1F}"/>
              </a:ext>
            </a:extLst>
          </p:cNvPr>
          <p:cNvSpPr/>
          <p:nvPr/>
        </p:nvSpPr>
        <p:spPr>
          <a:xfrm>
            <a:off x="15256331" y="11356040"/>
            <a:ext cx="2803070" cy="7351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3CD601B-840D-4FDA-93DD-DC345EFB21F8}"/>
              </a:ext>
            </a:extLst>
          </p:cNvPr>
          <p:cNvSpPr/>
          <p:nvPr/>
        </p:nvSpPr>
        <p:spPr>
          <a:xfrm>
            <a:off x="19942629" y="11356040"/>
            <a:ext cx="2803071" cy="7351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2CE44A82-4EB9-4BCD-97E0-B8E5E87AFF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Chapter 12 Corporations: Organization, Share Transactions, and Equity | ACT2111</a:t>
            </a:r>
            <a:endParaRPr lang="en-US" dirty="0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1C143026-326B-4F10-9703-CBE0EA387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3AD81-3AD4-9C46-856E-C08CF1183C60}" type="slidenum">
              <a:rPr lang="en-US" smtClean="0"/>
              <a:pPr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54550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49D11-95F7-413F-A566-419C658806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Reporting </a:t>
            </a:r>
            <a:r>
              <a:rPr lang="en-US" altLang="zh-CN" dirty="0"/>
              <a:t>- </a:t>
            </a:r>
            <a:r>
              <a:rPr lang="en-US" dirty="0"/>
              <a:t>Retained Earnings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7F69A1-C154-4AED-A9BF-427A6FFA070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90600" y="2330379"/>
            <a:ext cx="22301200" cy="10441241"/>
          </a:xfrm>
        </p:spPr>
        <p:txBody>
          <a:bodyPr>
            <a:normAutofit/>
          </a:bodyPr>
          <a:lstStyle/>
          <a:p>
            <a:r>
              <a:rPr lang="en-US" b="1" dirty="0"/>
              <a:t>Retained Earnings </a:t>
            </a:r>
            <a:r>
              <a:rPr lang="en-US" dirty="0"/>
              <a:t>may </a:t>
            </a:r>
            <a:r>
              <a:rPr lang="en-US" altLang="zh-CN" dirty="0"/>
              <a:t>not be </a:t>
            </a:r>
            <a:r>
              <a:rPr lang="en-US" dirty="0"/>
              <a:t>the same</a:t>
            </a:r>
            <a:r>
              <a:rPr lang="en-US" altLang="zh-CN" dirty="0"/>
              <a:t> as Cash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r>
              <a:rPr lang="en-US" altLang="zh-CN" dirty="0"/>
              <a:t>Why? Because a c</a:t>
            </a:r>
            <a:r>
              <a:rPr lang="en-US" dirty="0"/>
              <a:t>ompany may have used the cash resulting from retained earnings to purchase buildings, equipment, and other assets</a:t>
            </a:r>
          </a:p>
          <a:p>
            <a:pPr lvl="1"/>
            <a:r>
              <a:rPr lang="en-US" altLang="zh-CN" dirty="0"/>
              <a:t>That is, retained earnings could be reinvested in other assets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F681DA-BF3B-4B5C-A30A-20C8D46A62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3672" y="3385910"/>
            <a:ext cx="19427253" cy="5987114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94D41E-DE7E-47FD-B6A5-0D7CA6FAC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Chapter 12 Corporations: Organization, Share Transactions, and Equity | ACT2111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9F9AC7-5849-41C7-BE22-F2A9FF6092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3AD81-3AD4-9C46-856E-C08CF1183C60}" type="slidenum">
              <a:rPr lang="en-US" smtClean="0"/>
              <a:pPr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119708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49D11-95F7-413F-A566-419C658806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Reporting </a:t>
            </a:r>
            <a:r>
              <a:rPr lang="en-US" altLang="zh-CN" dirty="0"/>
              <a:t>- </a:t>
            </a:r>
            <a:r>
              <a:rPr lang="en-US" dirty="0"/>
              <a:t>Retained Earnings (cont’d)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7F69A1-C154-4AED-A9BF-427A6FFA070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90600" y="2330379"/>
            <a:ext cx="22301200" cy="10441241"/>
          </a:xfrm>
        </p:spPr>
        <p:txBody>
          <a:bodyPr>
            <a:normAutofit/>
          </a:bodyPr>
          <a:lstStyle/>
          <a:p>
            <a:r>
              <a:rPr lang="en-US" dirty="0"/>
              <a:t>Retained earnings can be a negative number (a debit balance)</a:t>
            </a:r>
          </a:p>
          <a:p>
            <a:pPr lvl="1"/>
            <a:r>
              <a:rPr lang="en-US" dirty="0"/>
              <a:t>If cumulative losses exceed cumulative income over a company’s life, a debit balance in Retained Earnings results</a:t>
            </a:r>
          </a:p>
          <a:p>
            <a:pPr lvl="1"/>
            <a:r>
              <a:rPr lang="en-US" dirty="0"/>
              <a:t>Retained earnings deficit is also called accumulated losses, retained losses, or</a:t>
            </a:r>
            <a:r>
              <a:rPr lang="zh-CN" altLang="en-US" dirty="0"/>
              <a:t> </a:t>
            </a:r>
            <a:r>
              <a:rPr lang="en-US" dirty="0"/>
              <a:t>accumulated deficit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504EBE-3D9D-4AEF-A84C-ED95F8CE0F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1787" y="6228413"/>
            <a:ext cx="21440013" cy="5551859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62723B5-97EB-4EB0-812E-9809D02FF0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Chapter 12 Corporations: Organization, Share Transactions, and Equity | ACT2111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AFFEE8-3526-4597-A70B-997BD59C9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3AD81-3AD4-9C46-856E-C08CF1183C60}" type="slidenum">
              <a:rPr lang="en-US" smtClean="0"/>
              <a:pPr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760874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A38872-2E69-4C09-8888-8A78BE952A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Reporting </a:t>
            </a:r>
            <a:r>
              <a:rPr lang="en-US" altLang="zh-CN" dirty="0"/>
              <a:t>- </a:t>
            </a:r>
            <a:r>
              <a:rPr lang="en-US" dirty="0"/>
              <a:t>Retained Earnings (cont’d)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F223D1-8221-4402-9C9A-D38E579B677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Statement of Retained Earnings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39D7BB-B4FC-4B32-8DA4-C2E2FFFDB2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904" y="3370185"/>
            <a:ext cx="21814593" cy="7984874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B89FBB-8A7F-4C6C-AF5C-84E76A97AE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Chapter 12 Corporations: Organization, Share Transactions, and Equity | ACT2111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D02493-BE39-4FF6-B410-4269CDE26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3AD81-3AD4-9C46-856E-C08CF1183C60}" type="slidenum">
              <a:rPr lang="en-US" smtClean="0"/>
              <a:pPr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772731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0E0CF-3D66-4512-BF76-FC5FF31C8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Presentation </a:t>
            </a:r>
            <a:r>
              <a:rPr lang="en-US" altLang="zh-CN" dirty="0"/>
              <a:t>– Statement of Financial Position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BB2DFF-1411-4BC5-8A82-A7C28DF9C66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F05D1F-1BC1-4089-AAFD-A9A9C31E41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4653" y="2330378"/>
            <a:ext cx="17327147" cy="10033073"/>
          </a:xfrm>
          <a:prstGeom prst="rect">
            <a:avLst/>
          </a:prstGeom>
        </p:spPr>
      </p:pic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D8FAB51B-837A-48E0-BB0E-77C324D1EC9E}"/>
              </a:ext>
            </a:extLst>
          </p:cNvPr>
          <p:cNvSpPr/>
          <p:nvPr/>
        </p:nvSpPr>
        <p:spPr>
          <a:xfrm>
            <a:off x="1291771" y="7346914"/>
            <a:ext cx="4502328" cy="4160362"/>
          </a:xfrm>
          <a:prstGeom prst="wedgeRoundRectCallout">
            <a:avLst>
              <a:gd name="adj1" fmla="val 48307"/>
              <a:gd name="adj2" fmla="val 55231"/>
              <a:gd name="adj3" fmla="val 16667"/>
            </a:avLst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>
                <a:solidFill>
                  <a:srgbClr val="000000"/>
                </a:solidFill>
              </a:rPr>
              <a:t>Retained earnings restrictions</a:t>
            </a:r>
            <a:r>
              <a:rPr lang="en-US" dirty="0">
                <a:solidFill>
                  <a:srgbClr val="000000"/>
                </a:solidFill>
              </a:rPr>
              <a:t>: </a:t>
            </a:r>
          </a:p>
          <a:p>
            <a:r>
              <a:rPr lang="en-US" dirty="0">
                <a:solidFill>
                  <a:srgbClr val="000000"/>
                </a:solidFill>
              </a:rPr>
              <a:t>make a portion of the retained earnings balance currently unavailable for dividends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F964112-1C01-4618-893E-724F54C9F8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Chapter 12 Corporations: Organization, Share Transactions, and Equity | ACT2111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2E62967-ED04-492C-9F88-495F2F0906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3AD81-3AD4-9C46-856E-C08CF1183C60}" type="slidenum">
              <a:rPr lang="en-US" smtClean="0"/>
              <a:pPr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445017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537F2C-E6E1-4AD6-9C91-5F5800CE97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1A7E85-B862-42BC-8E4B-6A63181FF63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b="1" dirty="0"/>
              <a:t>Return on Ordinary Shareholders’ Equity</a:t>
            </a:r>
          </a:p>
          <a:p>
            <a:pPr lvl="1"/>
            <a:r>
              <a:rPr lang="en-US" dirty="0"/>
              <a:t>Measure profitability from the viewpoint of the investor in ordinary shares</a:t>
            </a:r>
          </a:p>
          <a:p>
            <a:pPr lvl="1"/>
            <a:r>
              <a:rPr lang="en-US" altLang="zh-CN" dirty="0"/>
              <a:t>Another similar and simpler measure is called </a:t>
            </a:r>
            <a:r>
              <a:rPr lang="en-US" altLang="zh-CN" b="1" dirty="0"/>
              <a:t>Return on Equity (ROE)</a:t>
            </a:r>
            <a:endParaRPr lang="en-US" b="1" dirty="0"/>
          </a:p>
          <a:p>
            <a:r>
              <a:rPr lang="en-US" dirty="0"/>
              <a:t>Carrefour’s (FRA) beginning and ending ordinary shareholders’ equity was €8,047 and €8,597 million respectively. Net income was €1,263 million, no preference shares were outstanding.</a:t>
            </a:r>
          </a:p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FFD0020-6A53-4091-9F67-0462A08F98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6450" y="7682413"/>
            <a:ext cx="20078699" cy="4954016"/>
          </a:xfrm>
          <a:prstGeom prst="rect">
            <a:avLst/>
          </a:prstGeom>
        </p:spPr>
      </p:pic>
      <p:sp>
        <p:nvSpPr>
          <p:cNvPr id="13" name="Speech Bubble: Rectangle with Corners Rounded 12">
            <a:extLst>
              <a:ext uri="{FF2B5EF4-FFF2-40B4-BE49-F238E27FC236}">
                <a16:creationId xmlns:a16="http://schemas.microsoft.com/office/drawing/2014/main" id="{5BEAE1A8-623E-490A-98EC-01E8226D1ACD}"/>
              </a:ext>
            </a:extLst>
          </p:cNvPr>
          <p:cNvSpPr/>
          <p:nvPr/>
        </p:nvSpPr>
        <p:spPr>
          <a:xfrm>
            <a:off x="16481101" y="821542"/>
            <a:ext cx="5043585" cy="1553807"/>
          </a:xfrm>
          <a:prstGeom prst="wedgeRoundRectCallout">
            <a:avLst>
              <a:gd name="adj1" fmla="val -42291"/>
              <a:gd name="adj2" fmla="val 74526"/>
              <a:gd name="adj3" fmla="val 16667"/>
            </a:avLst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rgbClr val="000000"/>
                </a:solidFill>
              </a:rPr>
              <a:t>This ratio only focuses on</a:t>
            </a:r>
          </a:p>
          <a:p>
            <a:r>
              <a:rPr lang="en-US" b="1" dirty="0">
                <a:solidFill>
                  <a:srgbClr val="000000"/>
                </a:solidFill>
              </a:rPr>
              <a:t>ordinary shareholders</a:t>
            </a: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2E045EB9-4134-4B82-BFDB-D40940F8AE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Chapter 12 Corporations: Organization, Share Transactions, and Equity | ACT2111</a:t>
            </a:r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609C5465-F7E7-43A3-8E6A-9AC9018FF7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3AD81-3AD4-9C46-856E-C08CF1183C60}" type="slidenum">
              <a:rPr lang="en-US" smtClean="0"/>
              <a:pPr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38916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B1BA351A-2037-4626-9BAF-2404C8E749C9}"/>
              </a:ext>
            </a:extLst>
          </p:cNvPr>
          <p:cNvSpPr/>
          <p:nvPr/>
        </p:nvSpPr>
        <p:spPr>
          <a:xfrm>
            <a:off x="19392899" y="8392191"/>
            <a:ext cx="4252686" cy="4125011"/>
          </a:xfrm>
          <a:prstGeom prst="roundRect">
            <a:avLst>
              <a:gd name="adj" fmla="val 6507"/>
            </a:avLst>
          </a:prstGeom>
          <a:solidFill>
            <a:schemeClr val="bg1"/>
          </a:solidFill>
          <a:ln w="57150">
            <a:solidFill>
              <a:srgbClr val="FCCD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89387"/>
                </a:solidFill>
              </a:rPr>
              <a:t>Treasurer</a:t>
            </a:r>
          </a:p>
          <a:p>
            <a:pPr algn="ctr"/>
            <a:r>
              <a:rPr lang="en-US" dirty="0">
                <a:solidFill>
                  <a:srgbClr val="F89387"/>
                </a:solidFill>
              </a:rPr>
              <a:t>Cash management</a:t>
            </a:r>
          </a:p>
          <a:p>
            <a:pPr algn="ctr"/>
            <a:r>
              <a:rPr lang="en-US" dirty="0">
                <a:solidFill>
                  <a:srgbClr val="F89387"/>
                </a:solidFill>
              </a:rPr>
              <a:t>Raising capital</a:t>
            </a:r>
          </a:p>
          <a:p>
            <a:pPr algn="ctr"/>
            <a:r>
              <a:rPr lang="en-US" dirty="0">
                <a:solidFill>
                  <a:srgbClr val="F89387"/>
                </a:solidFill>
              </a:rPr>
              <a:t>Borrowing</a:t>
            </a:r>
          </a:p>
          <a:p>
            <a:pPr algn="ctr"/>
            <a:r>
              <a:rPr lang="en-US" dirty="0">
                <a:solidFill>
                  <a:srgbClr val="F89387"/>
                </a:solidFill>
              </a:rPr>
              <a:t>Short-term investments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DF084FC8-68C1-46AC-9D74-44202A5B1E88}"/>
              </a:ext>
            </a:extLst>
          </p:cNvPr>
          <p:cNvSpPr/>
          <p:nvPr/>
        </p:nvSpPr>
        <p:spPr>
          <a:xfrm>
            <a:off x="13882224" y="8392191"/>
            <a:ext cx="4252686" cy="4125011"/>
          </a:xfrm>
          <a:prstGeom prst="roundRect">
            <a:avLst>
              <a:gd name="adj" fmla="val 6507"/>
            </a:avLst>
          </a:prstGeom>
          <a:solidFill>
            <a:schemeClr val="bg1"/>
          </a:solidFill>
          <a:ln w="571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2"/>
                </a:solidFill>
              </a:rPr>
              <a:t>Controller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Preparing Financial statements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Accounting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Taxes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Budgeting</a:t>
            </a:r>
            <a:endParaRPr lang="en-US" dirty="0">
              <a:solidFill>
                <a:srgbClr val="B9D9F3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8904495-92DB-497B-9275-03CC043C31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2057402"/>
            <a:ext cx="12792260" cy="1054081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05B89C1-B5F5-49E1-8044-F81AE43C2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Corporations – organization chart</a:t>
            </a:r>
          </a:p>
        </p:txBody>
      </p:sp>
      <p:pic>
        <p:nvPicPr>
          <p:cNvPr id="4098" name="Picture 2" descr="Image result for Meeting">
            <a:extLst>
              <a:ext uri="{FF2B5EF4-FFF2-40B4-BE49-F238E27FC236}">
                <a16:creationId xmlns:a16="http://schemas.microsoft.com/office/drawing/2014/main" id="{DF9D0924-AF53-4F7E-8CC7-3778F1E4EA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471" b="7705"/>
          <a:stretch/>
        </p:blipFill>
        <p:spPr bwMode="auto">
          <a:xfrm>
            <a:off x="25760680" y="3964849"/>
            <a:ext cx="8961438" cy="3731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26F23D70-B30D-41C2-818A-89C097A90FD1}"/>
              </a:ext>
            </a:extLst>
          </p:cNvPr>
          <p:cNvGrpSpPr/>
          <p:nvPr/>
        </p:nvGrpSpPr>
        <p:grpSpPr>
          <a:xfrm>
            <a:off x="12656457" y="2057402"/>
            <a:ext cx="11055225" cy="6202491"/>
            <a:chOff x="11436899" y="2057402"/>
            <a:chExt cx="12272961" cy="6885697"/>
          </a:xfrm>
        </p:grpSpPr>
        <p:sp>
          <p:nvSpPr>
            <p:cNvPr id="50" name="Rectangle: Rounded Corners 49">
              <a:extLst>
                <a:ext uri="{FF2B5EF4-FFF2-40B4-BE49-F238E27FC236}">
                  <a16:creationId xmlns:a16="http://schemas.microsoft.com/office/drawing/2014/main" id="{998A2381-7F30-426E-BC82-B62AAA0EE6BF}"/>
                </a:ext>
              </a:extLst>
            </p:cNvPr>
            <p:cNvSpPr/>
            <p:nvPr/>
          </p:nvSpPr>
          <p:spPr>
            <a:xfrm>
              <a:off x="11436899" y="2057402"/>
              <a:ext cx="12272961" cy="6885697"/>
            </a:xfrm>
            <a:prstGeom prst="roundRect">
              <a:avLst>
                <a:gd name="adj" fmla="val 4046"/>
              </a:avLst>
            </a:prstGeom>
            <a:solidFill>
              <a:srgbClr val="B9D9F3"/>
            </a:solidFill>
            <a:ln w="38100">
              <a:noFill/>
              <a:prstDash val="sysDot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4400" dirty="0">
                <a:solidFill>
                  <a:sysClr val="windowText" lastClr="000000"/>
                </a:solidFill>
              </a:endParaRPr>
            </a:p>
          </p:txBody>
        </p:sp>
        <p:pic>
          <p:nvPicPr>
            <p:cNvPr id="4100" name="Picture 4" descr="Related image">
              <a:extLst>
                <a:ext uri="{FF2B5EF4-FFF2-40B4-BE49-F238E27FC236}">
                  <a16:creationId xmlns:a16="http://schemas.microsoft.com/office/drawing/2014/main" id="{DD67CC84-5FD5-4CA9-951C-05F0D3955E7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9519"/>
            <a:stretch/>
          </p:blipFill>
          <p:spPr bwMode="auto">
            <a:xfrm>
              <a:off x="11643506" y="4255910"/>
              <a:ext cx="11780072" cy="37582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9CDAA3F6-A7CF-4B68-BF25-16F2270157F4}"/>
                </a:ext>
              </a:extLst>
            </p:cNvPr>
            <p:cNvSpPr/>
            <p:nvPr/>
          </p:nvSpPr>
          <p:spPr>
            <a:xfrm>
              <a:off x="16150992" y="2119450"/>
              <a:ext cx="2032929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3200" b="1" dirty="0">
                  <a:solidFill>
                    <a:sysClr val="windowText" lastClr="000000"/>
                  </a:solidFill>
                </a:rPr>
                <a:t>Chairman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9A46FA40-7896-4C72-BCC1-310EA5A35519}"/>
                </a:ext>
              </a:extLst>
            </p:cNvPr>
            <p:cNvSpPr/>
            <p:nvPr/>
          </p:nvSpPr>
          <p:spPr>
            <a:xfrm>
              <a:off x="11459393" y="2595135"/>
              <a:ext cx="4592370" cy="11958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3200" b="1" dirty="0">
                  <a:solidFill>
                    <a:sysClr val="windowText" lastClr="000000"/>
                  </a:solidFill>
                </a:rPr>
                <a:t>Outside directors</a:t>
              </a:r>
            </a:p>
            <a:p>
              <a:pPr algn="ctr"/>
              <a:r>
                <a:rPr lang="en-US" sz="3200" dirty="0">
                  <a:solidFill>
                    <a:sysClr val="windowText" lastClr="000000"/>
                  </a:solidFill>
                </a:rPr>
                <a:t>(independent directors)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4CC61110-4B4A-48BF-8268-6A291CADEF09}"/>
                </a:ext>
              </a:extLst>
            </p:cNvPr>
            <p:cNvSpPr/>
            <p:nvPr/>
          </p:nvSpPr>
          <p:spPr>
            <a:xfrm>
              <a:off x="17641324" y="2585544"/>
              <a:ext cx="6061799" cy="11958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3200" b="1" dirty="0">
                  <a:solidFill>
                    <a:sysClr val="windowText" lastClr="000000"/>
                  </a:solidFill>
                </a:rPr>
                <a:t>Inside directors</a:t>
              </a:r>
            </a:p>
            <a:p>
              <a:pPr algn="ctr"/>
              <a:r>
                <a:rPr lang="en-US" sz="3200" dirty="0">
                  <a:solidFill>
                    <a:sysClr val="windowText" lastClr="000000"/>
                  </a:solidFill>
                </a:rPr>
                <a:t>(employees, </a:t>
              </a:r>
              <a:r>
                <a:rPr lang="en-US" sz="3200">
                  <a:solidFill>
                    <a:sysClr val="windowText" lastClr="000000"/>
                  </a:solidFill>
                </a:rPr>
                <a:t>large stockholders</a:t>
              </a:r>
              <a:r>
                <a:rPr lang="en-US" sz="3200" dirty="0">
                  <a:solidFill>
                    <a:sysClr val="windowText" lastClr="000000"/>
                  </a:solidFill>
                </a:rPr>
                <a:t>)</a:t>
              </a:r>
            </a:p>
          </p:txBody>
        </p:sp>
        <p:sp>
          <p:nvSpPr>
            <p:cNvPr id="45" name="Arrow: Right 44">
              <a:extLst>
                <a:ext uri="{FF2B5EF4-FFF2-40B4-BE49-F238E27FC236}">
                  <a16:creationId xmlns:a16="http://schemas.microsoft.com/office/drawing/2014/main" id="{1D1C5A2A-3D16-4A54-80D5-134AAEC1A94E}"/>
                </a:ext>
              </a:extLst>
            </p:cNvPr>
            <p:cNvSpPr/>
            <p:nvPr/>
          </p:nvSpPr>
          <p:spPr>
            <a:xfrm rot="5400000">
              <a:off x="20215334" y="3183893"/>
              <a:ext cx="913767" cy="1992470"/>
            </a:xfrm>
            <a:prstGeom prst="rightArrow">
              <a:avLst/>
            </a:prstGeom>
            <a:solidFill>
              <a:schemeClr val="bg1"/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46" name="Arrow: Right 45">
              <a:extLst>
                <a:ext uri="{FF2B5EF4-FFF2-40B4-BE49-F238E27FC236}">
                  <a16:creationId xmlns:a16="http://schemas.microsoft.com/office/drawing/2014/main" id="{05EA7344-66FF-4A24-BE21-054C616A5209}"/>
                </a:ext>
              </a:extLst>
            </p:cNvPr>
            <p:cNvSpPr/>
            <p:nvPr/>
          </p:nvSpPr>
          <p:spPr>
            <a:xfrm rot="5400000">
              <a:off x="16048020" y="3472468"/>
              <a:ext cx="2253935" cy="840562"/>
            </a:xfrm>
            <a:prstGeom prst="rightArrow">
              <a:avLst/>
            </a:prstGeom>
            <a:solidFill>
              <a:schemeClr val="bg1"/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47" name="Arrow: Right 46">
              <a:extLst>
                <a:ext uri="{FF2B5EF4-FFF2-40B4-BE49-F238E27FC236}">
                  <a16:creationId xmlns:a16="http://schemas.microsoft.com/office/drawing/2014/main" id="{9FF5697D-2B4E-40F4-B1F1-B569C01B90DC}"/>
                </a:ext>
              </a:extLst>
            </p:cNvPr>
            <p:cNvSpPr/>
            <p:nvPr/>
          </p:nvSpPr>
          <p:spPr>
            <a:xfrm rot="5400000">
              <a:off x="13357299" y="3189295"/>
              <a:ext cx="913767" cy="1992470"/>
            </a:xfrm>
            <a:prstGeom prst="rightArrow">
              <a:avLst/>
            </a:prstGeom>
            <a:solidFill>
              <a:schemeClr val="bg1"/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A315D5C6-7EE0-40B3-B9E6-F228607FACDE}"/>
                </a:ext>
              </a:extLst>
            </p:cNvPr>
            <p:cNvSpPr/>
            <p:nvPr/>
          </p:nvSpPr>
          <p:spPr>
            <a:xfrm>
              <a:off x="15901280" y="8161071"/>
              <a:ext cx="3585532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3200" dirty="0">
                  <a:solidFill>
                    <a:srgbClr val="000000"/>
                  </a:solidFill>
                </a:rPr>
                <a:t>Board of Directors</a:t>
              </a:r>
            </a:p>
          </p:txBody>
        </p:sp>
      </p:grp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4858532-FF40-4EF1-A8B3-12CD14DAE0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Chapter 12 Corporations: Organization, Share Transactions, and Equity | ACT2111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F06701-F905-44F0-91E6-82597FB08D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3AD81-3AD4-9C46-856E-C08CF1183C60}" type="slidenum">
              <a:rPr lang="en-US" smtClean="0"/>
              <a:pPr/>
              <a:t>6</a:t>
            </a:fld>
            <a:endParaRPr lang="en-US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77DED38-4863-4DCA-B161-81AC75FA704B}"/>
              </a:ext>
            </a:extLst>
          </p:cNvPr>
          <p:cNvCxnSpPr>
            <a:cxnSpLocks/>
          </p:cNvCxnSpPr>
          <p:nvPr/>
        </p:nvCxnSpPr>
        <p:spPr>
          <a:xfrm flipV="1">
            <a:off x="8374743" y="2113295"/>
            <a:ext cx="4467821" cy="2477755"/>
          </a:xfrm>
          <a:prstGeom prst="line">
            <a:avLst/>
          </a:prstGeom>
          <a:ln w="57150">
            <a:solidFill>
              <a:srgbClr val="B9D9F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52665E2-42DA-4119-9192-F4E94F53129D}"/>
              </a:ext>
            </a:extLst>
          </p:cNvPr>
          <p:cNvCxnSpPr>
            <a:cxnSpLocks/>
          </p:cNvCxnSpPr>
          <p:nvPr/>
        </p:nvCxnSpPr>
        <p:spPr>
          <a:xfrm>
            <a:off x="8374743" y="5599369"/>
            <a:ext cx="4301976" cy="2538291"/>
          </a:xfrm>
          <a:prstGeom prst="line">
            <a:avLst/>
          </a:prstGeom>
          <a:ln w="57150">
            <a:solidFill>
              <a:srgbClr val="B9D9F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Four office workers employees managers Royalty Free Vector">
            <a:extLst>
              <a:ext uri="{FF2B5EF4-FFF2-40B4-BE49-F238E27FC236}">
                <a16:creationId xmlns:a16="http://schemas.microsoft.com/office/drawing/2014/main" id="{75DD1C46-767F-46EC-B0B3-8008C02B3C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166" b="9542"/>
          <a:stretch/>
        </p:blipFill>
        <p:spPr bwMode="auto">
          <a:xfrm>
            <a:off x="17930097" y="8697340"/>
            <a:ext cx="1742641" cy="3624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Learning Objectives Explain the need for management accounting information.  Explain the differences between management accounting and financial  accounting. - ppt video online download">
            <a:extLst>
              <a:ext uri="{FF2B5EF4-FFF2-40B4-BE49-F238E27FC236}">
                <a16:creationId xmlns:a16="http://schemas.microsoft.com/office/drawing/2014/main" id="{0FBD9382-12D4-4E4D-87F7-B4C758F0E1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37456" y="2301466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Who is the corporate financial manager?">
            <a:extLst>
              <a:ext uri="{FF2B5EF4-FFF2-40B4-BE49-F238E27FC236}">
                <a16:creationId xmlns:a16="http://schemas.microsoft.com/office/drawing/2014/main" id="{F5CEE621-B414-4118-A1C9-9E097109DD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83794" y="9359790"/>
            <a:ext cx="10810875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377687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537F2C-E6E1-4AD6-9C91-5F5800CE97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</a:t>
            </a:r>
            <a:r>
              <a:rPr lang="en-US" altLang="zh-CN" dirty="0"/>
              <a:t>- Exercise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31B1E23-6330-4D02-A96F-3A36D380ADAE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171453" indent="0">
              <a:buNone/>
            </a:pPr>
            <a:r>
              <a:rPr lang="zh-CN" altLang="en-US" sz="4800" dirty="0"/>
              <a:t>* </a:t>
            </a:r>
            <a:r>
              <a:rPr lang="en-US" altLang="zh-CN" sz="4800" dirty="0"/>
              <a:t>In 2020, the company buyback 2,000</a:t>
            </a:r>
            <a:r>
              <a:rPr lang="zh-CN" altLang="en-US" sz="4800" dirty="0"/>
              <a:t> </a:t>
            </a:r>
            <a:r>
              <a:rPr lang="en-US" altLang="zh-CN" sz="4800" dirty="0"/>
              <a:t>treasury shares.</a:t>
            </a:r>
            <a:endParaRPr lang="en-US" sz="4800" dirty="0"/>
          </a:p>
          <a:p>
            <a:pPr marL="171453" indent="0">
              <a:buNone/>
            </a:pPr>
            <a:r>
              <a:rPr lang="en-US" sz="4800" dirty="0"/>
              <a:t>Compute return on ordinary shareholders' equity for each year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1562331-4749-43AF-9D38-43898297AC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164"/>
          <a:stretch/>
        </p:blipFill>
        <p:spPr>
          <a:xfrm>
            <a:off x="990600" y="2092349"/>
            <a:ext cx="22301200" cy="5287023"/>
          </a:xfrm>
          <a:prstGeom prst="rect">
            <a:avLst/>
          </a:prstGeom>
        </p:spPr>
      </p:pic>
      <p:graphicFrame>
        <p:nvGraphicFramePr>
          <p:cNvPr id="24" name="Table 23" descr="Table is screen readable.">
            <a:extLst>
              <a:ext uri="{FF2B5EF4-FFF2-40B4-BE49-F238E27FC236}">
                <a16:creationId xmlns:a16="http://schemas.microsoft.com/office/drawing/2014/main" id="{051FC198-D9F5-4964-84D7-1E8DD92E6F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0124609"/>
              </p:ext>
            </p:extLst>
          </p:nvPr>
        </p:nvGraphicFramePr>
        <p:xfrm>
          <a:off x="2797248" y="8985396"/>
          <a:ext cx="19643652" cy="3378055"/>
        </p:xfrm>
        <a:graphic>
          <a:graphicData uri="http://schemas.openxmlformats.org/drawingml/2006/table">
            <a:tbl>
              <a:tblPr/>
              <a:tblGrid>
                <a:gridCol w="7026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296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02654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6086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271311">
                <a:tc>
                  <a:txBody>
                    <a:bodyPr/>
                    <a:lstStyle>
                      <a:lvl1pPr marL="0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914186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182837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2742560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3656747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457093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5485119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6399306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731349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n-US" sz="5400" b="1" i="0" u="sng" strike="noStrike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</a:rPr>
                        <a:t>2019</a:t>
                      </a:r>
                    </a:p>
                  </a:txBody>
                  <a:tcPr marL="4233" marR="4233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914186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182837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2742560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3656747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457093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5485119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6399306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731349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en-US" sz="5400" b="1" i="0" u="none" strike="noStrike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0" marR="457200" marT="91440" marB="9144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914186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182837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2742560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3656747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457093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5485119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6399306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731349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n-US" sz="5400" b="1" i="0" u="sng" strike="noStrike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</a:rPr>
                        <a:t>2020</a:t>
                      </a:r>
                    </a:p>
                  </a:txBody>
                  <a:tcPr marL="4233" marR="4233" anchor="ctr">
                    <a:lnL w="12700" cmpd="sng">
                      <a:noFill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914186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182837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2742560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3656747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457093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5485119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6399306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731349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en-US" sz="5400" b="0" i="0" u="none" strike="noStrike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T="91440" marB="91440" anchor="ctr">
                    <a:lnL w="12700" cmpd="sng">
                      <a:noFill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53372">
                <a:tc>
                  <a:txBody>
                    <a:bodyPr/>
                    <a:lstStyle>
                      <a:lvl1pPr marL="0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914186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182837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2742560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3656747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457093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5485119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6399306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731349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n-US" sz="5400" b="0" i="0" u="none" strike="noStrike" kern="1200" baseline="0" dirty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(€110,000 – €10,000)</a:t>
                      </a:r>
                      <a:endParaRPr lang="en-US" sz="5400" b="0" i="0" u="none" strike="noStrike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33" marR="4233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>
                      <a:lvl1pPr marL="0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914186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182837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2742560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3656747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457093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5485119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6399306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731349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n-US" sz="5400" b="0" i="0" u="none" strike="noStrike" dirty="0">
                          <a:solidFill>
                            <a:schemeClr val="tx2"/>
                          </a:solidFill>
                          <a:effectLst/>
                          <a:latin typeface="+mn-lt"/>
                        </a:rPr>
                        <a:t>= 20%</a:t>
                      </a:r>
                      <a:endParaRPr lang="en-US" sz="5400" b="0" i="0" u="none" strike="noStrike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0" marR="457200" marT="91440" marB="9144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914186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182837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2742560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3656747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457093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5485119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6399306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731349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n-US" sz="5400" b="0" i="0" u="none" strike="noStrike" kern="1200" baseline="0" dirty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(€110,000 – €10,000)</a:t>
                      </a:r>
                      <a:endParaRPr lang="en-US" sz="5400" b="0" i="0" u="none" strike="noStrike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33" marR="4233" anchor="ctr">
                    <a:lnL w="12700" cmpd="sng">
                      <a:noFill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>
                      <a:lvl1pPr marL="0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914186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182837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2742560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3656747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457093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5485119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6399306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731349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n-US" sz="5400" b="0" i="0" u="none" strike="noStrike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</a:rPr>
                        <a:t>= 25%</a:t>
                      </a:r>
                    </a:p>
                  </a:txBody>
                  <a:tcPr marT="91440" marB="91440" anchor="ctr">
                    <a:lnL w="12700" cmpd="sng">
                      <a:noFill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53372">
                <a:tc>
                  <a:txBody>
                    <a:bodyPr/>
                    <a:lstStyle>
                      <a:lvl1pPr marL="0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914186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182837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2742560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3656747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457093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5485119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6399306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731349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5400" b="0" i="0" u="none" strike="noStrike" kern="1200" baseline="0" dirty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(€500,000 + €500,000)/2</a:t>
                      </a:r>
                      <a:endParaRPr lang="en-US" sz="5400" b="0" u="none" strike="noStrike" kern="1200" dirty="0">
                        <a:solidFill>
                          <a:schemeClr val="tx2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233" marR="4233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0" marR="182880" marT="91440" marB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914186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182837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2742560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3656747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457093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5485119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6399306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7313493" algn="l" defTabSz="1828373" rtl="0" eaLnBrk="1" latinLnBrk="0" hangingPunct="1">
                        <a:defRPr sz="3599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5400" b="0" i="0" u="none" strike="noStrike" kern="1200" baseline="0" dirty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(€400,000 + €400,000)/2</a:t>
                      </a:r>
                      <a:endParaRPr lang="en-US" sz="5400" b="0" u="none" strike="noStrike" kern="1200" dirty="0">
                        <a:solidFill>
                          <a:schemeClr val="tx2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233" marR="4233" marB="9144" anchor="ctr">
                    <a:lnL w="12700" cmpd="sng">
                      <a:noFill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2000" b="1" i="0" u="none" strike="noStrike" dirty="0">
                        <a:solidFill>
                          <a:srgbClr val="99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33" marR="4233" marT="91440" marB="91440" anchor="ctr">
                    <a:lnL w="12700" cmpd="sng">
                      <a:noFill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0" name="Rectangle 29" descr="Solution will be revealed when slide is run in presentation mode.">
            <a:extLst>
              <a:ext uri="{FF2B5EF4-FFF2-40B4-BE49-F238E27FC236}">
                <a16:creationId xmlns:a16="http://schemas.microsoft.com/office/drawing/2014/main" id="{0FE5445E-905A-4C46-B2DE-849690D11FB9}"/>
              </a:ext>
            </a:extLst>
          </p:cNvPr>
          <p:cNvSpPr/>
          <p:nvPr/>
        </p:nvSpPr>
        <p:spPr>
          <a:xfrm>
            <a:off x="10882527" y="10935334"/>
            <a:ext cx="1545080" cy="900574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1" name="Rectangle 30" descr="Solution will be revealed when slide is run in presentation mode.">
            <a:extLst>
              <a:ext uri="{FF2B5EF4-FFF2-40B4-BE49-F238E27FC236}">
                <a16:creationId xmlns:a16="http://schemas.microsoft.com/office/drawing/2014/main" id="{C31CD928-00D5-4D36-9A6A-5DAAB05D87CB}"/>
              </a:ext>
            </a:extLst>
          </p:cNvPr>
          <p:cNvSpPr/>
          <p:nvPr/>
        </p:nvSpPr>
        <p:spPr>
          <a:xfrm>
            <a:off x="20807862" y="10935334"/>
            <a:ext cx="1545080" cy="900574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2" name="Rectangle 31" descr="Solution will be revealed when slide is run in presentation mode.">
            <a:extLst>
              <a:ext uri="{FF2B5EF4-FFF2-40B4-BE49-F238E27FC236}">
                <a16:creationId xmlns:a16="http://schemas.microsoft.com/office/drawing/2014/main" id="{CDF4AFDB-6C0F-47B5-9B45-9E48BB0E72CE}"/>
              </a:ext>
            </a:extLst>
          </p:cNvPr>
          <p:cNvSpPr/>
          <p:nvPr/>
        </p:nvSpPr>
        <p:spPr>
          <a:xfrm>
            <a:off x="12921074" y="10332976"/>
            <a:ext cx="7405275" cy="900574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3" name="Rectangle 32" descr="Solution will be revealed when slide is run in presentation mode.">
            <a:extLst>
              <a:ext uri="{FF2B5EF4-FFF2-40B4-BE49-F238E27FC236}">
                <a16:creationId xmlns:a16="http://schemas.microsoft.com/office/drawing/2014/main" id="{67EA1AFC-59E7-4F94-9026-CCB1E672A0A2}"/>
              </a:ext>
            </a:extLst>
          </p:cNvPr>
          <p:cNvSpPr/>
          <p:nvPr/>
        </p:nvSpPr>
        <p:spPr>
          <a:xfrm>
            <a:off x="12921074" y="11462877"/>
            <a:ext cx="7405275" cy="900574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4" name="Rectangle 33" descr="Solution will be revealed when slide is run in presentation mode.">
            <a:extLst>
              <a:ext uri="{FF2B5EF4-FFF2-40B4-BE49-F238E27FC236}">
                <a16:creationId xmlns:a16="http://schemas.microsoft.com/office/drawing/2014/main" id="{2100B383-B269-45B8-B7B4-8A45C58FBB5A}"/>
              </a:ext>
            </a:extLst>
          </p:cNvPr>
          <p:cNvSpPr/>
          <p:nvPr/>
        </p:nvSpPr>
        <p:spPr>
          <a:xfrm>
            <a:off x="2376970" y="10332976"/>
            <a:ext cx="7405275" cy="900574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5" name="Rectangle 34" descr="Solution will be revealed when slide is run in presentation mode.">
            <a:extLst>
              <a:ext uri="{FF2B5EF4-FFF2-40B4-BE49-F238E27FC236}">
                <a16:creationId xmlns:a16="http://schemas.microsoft.com/office/drawing/2014/main" id="{7E6DF4B2-1256-4493-964C-67CE467CAEC8}"/>
              </a:ext>
            </a:extLst>
          </p:cNvPr>
          <p:cNvSpPr/>
          <p:nvPr/>
        </p:nvSpPr>
        <p:spPr>
          <a:xfrm>
            <a:off x="2376970" y="11462877"/>
            <a:ext cx="7405275" cy="900574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8" name="Speech Bubble: Rectangle with Corners Rounded 37">
            <a:extLst>
              <a:ext uri="{FF2B5EF4-FFF2-40B4-BE49-F238E27FC236}">
                <a16:creationId xmlns:a16="http://schemas.microsoft.com/office/drawing/2014/main" id="{2C9C6FEB-86F1-4F8E-8621-5B0F4941C960}"/>
              </a:ext>
            </a:extLst>
          </p:cNvPr>
          <p:cNvSpPr/>
          <p:nvPr/>
        </p:nvSpPr>
        <p:spPr>
          <a:xfrm>
            <a:off x="18572812" y="7673477"/>
            <a:ext cx="4967845" cy="1747647"/>
          </a:xfrm>
          <a:prstGeom prst="wedgeRoundRectCallout">
            <a:avLst>
              <a:gd name="adj1" fmla="val 12585"/>
              <a:gd name="adj2" fmla="val 113124"/>
              <a:gd name="adj3" fmla="val 16667"/>
            </a:avLst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rgbClr val="000000"/>
                </a:solidFill>
              </a:rPr>
              <a:t>The increase in this ratio was due to the purchase of treasury shares</a:t>
            </a:r>
          </a:p>
        </p:txBody>
      </p:sp>
      <p:sp>
        <p:nvSpPr>
          <p:cNvPr id="39" name="Footer Placeholder 38">
            <a:extLst>
              <a:ext uri="{FF2B5EF4-FFF2-40B4-BE49-F238E27FC236}">
                <a16:creationId xmlns:a16="http://schemas.microsoft.com/office/drawing/2014/main" id="{00DFB611-A49B-4FFB-9FF8-EAF52CE20D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Chapter 12 Corporations: Organization, Share Transactions, and Equity | ACT2111</a:t>
            </a:r>
            <a:endParaRPr lang="en-US" dirty="0"/>
          </a:p>
        </p:txBody>
      </p:sp>
      <p:sp>
        <p:nvSpPr>
          <p:cNvPr id="40" name="Slide Number Placeholder 39">
            <a:extLst>
              <a:ext uri="{FF2B5EF4-FFF2-40B4-BE49-F238E27FC236}">
                <a16:creationId xmlns:a16="http://schemas.microsoft.com/office/drawing/2014/main" id="{ECC4D6EB-BC53-4C51-8558-12B29757B8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3AD81-3AD4-9C46-856E-C08CF1183C60}" type="slidenum">
              <a:rPr lang="en-US" smtClean="0"/>
              <a:pPr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3457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346A51-5203-4493-9BB4-5D0D9804E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Glossary (</a:t>
            </a:r>
            <a:r>
              <a:rPr lang="en-US" altLang="zh-CN" dirty="0"/>
              <a:t>1/2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30649D-971E-43D4-9128-5F01674FD3C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90601" y="2283564"/>
            <a:ext cx="10135745" cy="9983799"/>
          </a:xfrm>
        </p:spPr>
        <p:txBody>
          <a:bodyPr>
            <a:noAutofit/>
          </a:bodyPr>
          <a:lstStyle/>
          <a:p>
            <a:r>
              <a:rPr lang="en-US" sz="3200" dirty="0"/>
              <a:t>Market Cap / </a:t>
            </a:r>
            <a:r>
              <a:rPr lang="en-US" altLang="zh-CN" sz="3200" dirty="0"/>
              <a:t>Market </a:t>
            </a:r>
            <a:r>
              <a:rPr lang="en-US" sz="3200" dirty="0"/>
              <a:t>Capitalization (</a:t>
            </a:r>
            <a:r>
              <a:rPr lang="zh-CN" altLang="en-US" sz="3200" dirty="0"/>
              <a:t>市值</a:t>
            </a:r>
            <a:r>
              <a:rPr lang="en-US" altLang="zh-CN" sz="3200" dirty="0"/>
              <a:t>)</a:t>
            </a:r>
          </a:p>
          <a:p>
            <a:r>
              <a:rPr lang="en-US" sz="3200" dirty="0"/>
              <a:t>Stock price / Share price (</a:t>
            </a:r>
            <a:r>
              <a:rPr lang="zh-CN" altLang="en-US" sz="3200" dirty="0"/>
              <a:t>股价</a:t>
            </a:r>
            <a:r>
              <a:rPr lang="en-US" altLang="zh-CN" sz="3200" dirty="0"/>
              <a:t>)</a:t>
            </a:r>
          </a:p>
          <a:p>
            <a:r>
              <a:rPr lang="en-US" sz="3200" dirty="0"/>
              <a:t>Number of shares outstanding (</a:t>
            </a:r>
            <a:r>
              <a:rPr lang="zh-CN" altLang="en-US" sz="3200" dirty="0"/>
              <a:t>流通股数量</a:t>
            </a:r>
            <a:r>
              <a:rPr lang="en-US" altLang="zh-CN" sz="3200" dirty="0"/>
              <a:t>)</a:t>
            </a:r>
          </a:p>
          <a:p>
            <a:r>
              <a:rPr lang="en-US" sz="3200" dirty="0"/>
              <a:t>Sole proprietorship (</a:t>
            </a:r>
            <a:r>
              <a:rPr lang="zh-CN" altLang="en-US" sz="3200" dirty="0"/>
              <a:t>一人独资企业</a:t>
            </a:r>
            <a:r>
              <a:rPr lang="en-US" altLang="zh-CN" sz="3200" dirty="0"/>
              <a:t>)</a:t>
            </a:r>
          </a:p>
          <a:p>
            <a:r>
              <a:rPr lang="en-US" sz="3200" dirty="0"/>
              <a:t>Partnership (</a:t>
            </a:r>
            <a:r>
              <a:rPr lang="zh-CN" altLang="en-US" sz="3200" dirty="0"/>
              <a:t>合伙企业</a:t>
            </a:r>
            <a:r>
              <a:rPr lang="en-US" altLang="zh-CN" sz="3200" dirty="0"/>
              <a:t>)</a:t>
            </a:r>
          </a:p>
          <a:p>
            <a:r>
              <a:rPr lang="en-US" sz="3200" dirty="0"/>
              <a:t>Corporation (</a:t>
            </a:r>
            <a:r>
              <a:rPr lang="zh-CN" altLang="en-US" sz="3200" dirty="0"/>
              <a:t>公司</a:t>
            </a:r>
            <a:r>
              <a:rPr lang="en-US" altLang="zh-CN" sz="3200" dirty="0"/>
              <a:t>)</a:t>
            </a:r>
          </a:p>
          <a:p>
            <a:r>
              <a:rPr lang="en-US" sz="3200" dirty="0"/>
              <a:t>Limited liability (</a:t>
            </a:r>
            <a:r>
              <a:rPr lang="zh-CN" altLang="en-US" sz="3200" dirty="0"/>
              <a:t>有限责任</a:t>
            </a:r>
            <a:r>
              <a:rPr lang="en-US" altLang="zh-CN" sz="3200" dirty="0"/>
              <a:t>)</a:t>
            </a:r>
          </a:p>
          <a:p>
            <a:r>
              <a:rPr lang="en-US" sz="3200" dirty="0"/>
              <a:t>Agency problems (</a:t>
            </a:r>
            <a:r>
              <a:rPr lang="zh-CN" altLang="en-US" sz="3200" dirty="0"/>
              <a:t>委托代理问题</a:t>
            </a:r>
            <a:r>
              <a:rPr lang="en-US" altLang="zh-CN" sz="3200" dirty="0"/>
              <a:t>)</a:t>
            </a:r>
          </a:p>
          <a:p>
            <a:r>
              <a:rPr lang="en-US" sz="3200" dirty="0"/>
              <a:t>Management (</a:t>
            </a:r>
            <a:r>
              <a:rPr lang="zh-CN" altLang="en-US" sz="3200" dirty="0"/>
              <a:t>管理层</a:t>
            </a:r>
            <a:r>
              <a:rPr lang="en-US" altLang="zh-CN" sz="3200" dirty="0"/>
              <a:t>)</a:t>
            </a:r>
          </a:p>
          <a:p>
            <a:r>
              <a:rPr lang="en-US" sz="3200" dirty="0"/>
              <a:t>Directors (</a:t>
            </a:r>
            <a:r>
              <a:rPr lang="zh-CN" altLang="en-US" sz="3200" dirty="0"/>
              <a:t>董事</a:t>
            </a:r>
            <a:r>
              <a:rPr lang="en-US" altLang="zh-CN" sz="3200" dirty="0"/>
              <a:t>)</a:t>
            </a:r>
          </a:p>
          <a:p>
            <a:r>
              <a:rPr lang="en-US" sz="3200" dirty="0"/>
              <a:t>Board of directors (</a:t>
            </a:r>
            <a:r>
              <a:rPr lang="zh-CN" altLang="en-US" sz="3200" dirty="0"/>
              <a:t>董事会</a:t>
            </a:r>
            <a:r>
              <a:rPr lang="en-US" altLang="zh-CN" sz="3200" dirty="0"/>
              <a:t>)</a:t>
            </a:r>
          </a:p>
          <a:p>
            <a:r>
              <a:rPr lang="en-US" sz="3200" dirty="0"/>
              <a:t>Chairman of the board (</a:t>
            </a:r>
            <a:r>
              <a:rPr lang="zh-CN" altLang="en-US" sz="3200" dirty="0"/>
              <a:t>董事长</a:t>
            </a:r>
            <a:r>
              <a:rPr lang="en-US" altLang="zh-CN" sz="3200" dirty="0"/>
              <a:t>)</a:t>
            </a:r>
          </a:p>
          <a:p>
            <a:r>
              <a:rPr lang="en-US" sz="3200" dirty="0"/>
              <a:t>Outside directors / Independent directors (</a:t>
            </a:r>
            <a:r>
              <a:rPr lang="zh-CN" altLang="en-US" sz="3200" dirty="0"/>
              <a:t>外部董事</a:t>
            </a:r>
            <a:r>
              <a:rPr lang="en-US" altLang="zh-CN" sz="3200" dirty="0"/>
              <a:t>/</a:t>
            </a:r>
            <a:r>
              <a:rPr lang="zh-CN" altLang="en-US" sz="3200" dirty="0"/>
              <a:t>独立董事</a:t>
            </a:r>
            <a:r>
              <a:rPr lang="en-US" altLang="zh-CN" sz="3200" dirty="0"/>
              <a:t>)</a:t>
            </a:r>
          </a:p>
          <a:p>
            <a:r>
              <a:rPr lang="en-US" sz="3200" dirty="0"/>
              <a:t>Inside directors (</a:t>
            </a:r>
            <a:r>
              <a:rPr lang="zh-CN" altLang="en-US" sz="3200" dirty="0"/>
              <a:t>内部董事</a:t>
            </a:r>
            <a:r>
              <a:rPr lang="en-US" altLang="zh-CN" sz="3200" dirty="0"/>
              <a:t>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E9501D-6593-4187-B376-C1C03A79E1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Chapter 12 Corporations: Organization, Share Transactions, and Equity | ACT2111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D310AB-D047-4E73-8A37-2C8182D55B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3AD81-3AD4-9C46-856E-C08CF1183C60}" type="slidenum">
              <a:rPr lang="en-US" smtClean="0"/>
              <a:pPr/>
              <a:t>61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091C37E-CC76-415E-87E2-382DC662BF86}"/>
              </a:ext>
            </a:extLst>
          </p:cNvPr>
          <p:cNvSpPr txBox="1">
            <a:spLocks/>
          </p:cNvSpPr>
          <p:nvPr/>
        </p:nvSpPr>
        <p:spPr>
          <a:xfrm>
            <a:off x="12188825" y="2057402"/>
            <a:ext cx="10869977" cy="103394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857264" indent="-857264" algn="l" defTabSz="1828373" rtl="0" eaLnBrk="1" latinLnBrk="0" hangingPunct="1">
              <a:lnSpc>
                <a:spcPct val="90000"/>
              </a:lnSpc>
              <a:spcBef>
                <a:spcPts val="2000"/>
              </a:spcBef>
              <a:buFont typeface="Wingdings" panose="05000000000000000000" pitchFamily="2" charset="2"/>
              <a:buChar char="q"/>
              <a:defRPr sz="6000" b="0" i="0" kern="1200">
                <a:solidFill>
                  <a:schemeClr val="tx2"/>
                </a:solidFill>
                <a:latin typeface="Lato Regular" charset="0"/>
                <a:ea typeface="Lato Regular" charset="0"/>
                <a:cs typeface="Lato Regular" charset="0"/>
              </a:defRPr>
            </a:lvl1pPr>
            <a:lvl2pPr marL="1599997" indent="-685811" algn="l" defTabSz="1828373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q"/>
              <a:defRPr sz="4800" b="0" i="0" kern="1200">
                <a:solidFill>
                  <a:schemeClr val="tx2"/>
                </a:solidFill>
                <a:latin typeface="Lato Regular" charset="0"/>
                <a:ea typeface="Lato Regular" charset="0"/>
                <a:cs typeface="Lato Regular" charset="0"/>
              </a:defRPr>
            </a:lvl2pPr>
            <a:lvl3pPr marL="2399883" indent="-571509" algn="l" defTabSz="1828373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q"/>
              <a:defRPr sz="4000" b="0" i="0" kern="1200">
                <a:solidFill>
                  <a:schemeClr val="tx2"/>
                </a:solidFill>
                <a:latin typeface="Lato Regular" charset="0"/>
                <a:ea typeface="Lato Regular" charset="0"/>
                <a:cs typeface="Lato Regular" charset="0"/>
              </a:defRPr>
            </a:lvl3pPr>
            <a:lvl4pPr marL="3314069" indent="-571509" algn="l" defTabSz="1828373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q"/>
              <a:defRPr sz="3600" b="0" i="0" kern="1200">
                <a:solidFill>
                  <a:schemeClr val="tx2"/>
                </a:solidFill>
                <a:latin typeface="Lato Regular" charset="0"/>
                <a:ea typeface="Lato Regular" charset="0"/>
                <a:cs typeface="Lato Regular" charset="0"/>
              </a:defRPr>
            </a:lvl4pPr>
            <a:lvl5pPr marL="4228255" indent="-571509" algn="l" defTabSz="1828373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q"/>
              <a:defRPr sz="3600" b="0" i="0" kern="1200">
                <a:solidFill>
                  <a:schemeClr val="tx2"/>
                </a:solidFill>
                <a:latin typeface="Lato Regular" charset="0"/>
                <a:ea typeface="Lato Regular" charset="0"/>
                <a:cs typeface="Lato Regular" charset="0"/>
              </a:defRPr>
            </a:lvl5pPr>
            <a:lvl6pPr marL="5028027" indent="-457094" algn="l" defTabSz="182837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213" indent="-457094" algn="l" defTabSz="182837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400" indent="-457094" algn="l" defTabSz="182837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586" indent="-457094" algn="l" defTabSz="182837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Chief Executive Officer / CEO (</a:t>
            </a:r>
            <a:r>
              <a:rPr lang="zh-CN" altLang="en-US" sz="3200" dirty="0"/>
              <a:t>首席执行官</a:t>
            </a:r>
            <a:r>
              <a:rPr lang="en-US" altLang="zh-CN" sz="3200" dirty="0"/>
              <a:t>)</a:t>
            </a:r>
          </a:p>
          <a:p>
            <a:r>
              <a:rPr lang="en-US" sz="3200" dirty="0"/>
              <a:t>Chief Financial Officer / CFO (</a:t>
            </a:r>
            <a:r>
              <a:rPr lang="zh-CN" altLang="en-US" sz="3200" dirty="0"/>
              <a:t>财务总监</a:t>
            </a:r>
            <a:r>
              <a:rPr lang="en-US" altLang="zh-CN" sz="3200" dirty="0"/>
              <a:t>)</a:t>
            </a:r>
          </a:p>
          <a:p>
            <a:r>
              <a:rPr lang="en-US" sz="3200" dirty="0"/>
              <a:t>Vice president (</a:t>
            </a:r>
            <a:r>
              <a:rPr lang="zh-CN" altLang="en-US" sz="3200" dirty="0"/>
              <a:t>副总裁</a:t>
            </a:r>
            <a:r>
              <a:rPr lang="en-US" altLang="zh-CN" sz="3200" dirty="0"/>
              <a:t>)</a:t>
            </a:r>
          </a:p>
          <a:p>
            <a:r>
              <a:rPr lang="en-US" altLang="zh-CN" sz="3200" dirty="0"/>
              <a:t>Controller (</a:t>
            </a:r>
            <a:r>
              <a:rPr lang="zh-CN" altLang="en-US" sz="3200" dirty="0"/>
              <a:t>会计长</a:t>
            </a:r>
            <a:r>
              <a:rPr lang="en-US" altLang="zh-CN" sz="3200" dirty="0"/>
              <a:t>)</a:t>
            </a:r>
          </a:p>
          <a:p>
            <a:r>
              <a:rPr lang="en-US" altLang="zh-CN" sz="3200" dirty="0"/>
              <a:t>Treasurer (</a:t>
            </a:r>
            <a:r>
              <a:rPr lang="zh-CN" altLang="en-US" sz="3200" dirty="0"/>
              <a:t>财务长</a:t>
            </a:r>
            <a:r>
              <a:rPr lang="en-US" altLang="zh-CN" sz="3200" dirty="0"/>
              <a:t>)</a:t>
            </a:r>
          </a:p>
          <a:p>
            <a:r>
              <a:rPr lang="en-US" altLang="zh-CN" sz="3200" dirty="0"/>
              <a:t>Angel investors (</a:t>
            </a:r>
            <a:r>
              <a:rPr lang="zh-CN" altLang="en-US" sz="3200" dirty="0"/>
              <a:t>天使投资人</a:t>
            </a:r>
            <a:r>
              <a:rPr lang="en-US" altLang="zh-CN" sz="3200" dirty="0"/>
              <a:t>) </a:t>
            </a:r>
          </a:p>
          <a:p>
            <a:r>
              <a:rPr lang="en-US" altLang="zh-CN" sz="3200" dirty="0"/>
              <a:t>Venture capital firms (</a:t>
            </a:r>
            <a:r>
              <a:rPr lang="zh-CN" altLang="en-US" sz="3200" dirty="0"/>
              <a:t>风险投资公司</a:t>
            </a:r>
            <a:r>
              <a:rPr lang="en-US" altLang="zh-CN" sz="3200" dirty="0"/>
              <a:t>)</a:t>
            </a:r>
          </a:p>
          <a:p>
            <a:r>
              <a:rPr lang="en-US" altLang="zh-CN" sz="3200" dirty="0"/>
              <a:t>Initial public offering / IPO (</a:t>
            </a:r>
            <a:r>
              <a:rPr lang="zh-CN" altLang="en-US" sz="3200" dirty="0"/>
              <a:t>首次公开募股</a:t>
            </a:r>
            <a:r>
              <a:rPr lang="en-US" altLang="zh-CN" sz="3200" dirty="0"/>
              <a:t>)</a:t>
            </a:r>
          </a:p>
          <a:p>
            <a:r>
              <a:rPr lang="en-US" altLang="zh-CN" sz="3200" dirty="0"/>
              <a:t>IPO prospectus (</a:t>
            </a:r>
            <a:r>
              <a:rPr lang="zh-CN" altLang="en-US" sz="3200" dirty="0"/>
              <a:t>招股说明书</a:t>
            </a:r>
            <a:r>
              <a:rPr lang="en-US" altLang="zh-CN" sz="3200" dirty="0"/>
              <a:t>)</a:t>
            </a:r>
          </a:p>
          <a:p>
            <a:r>
              <a:rPr lang="en-US" altLang="zh-CN" sz="3200" dirty="0"/>
              <a:t>Publicly held corporation (</a:t>
            </a:r>
            <a:r>
              <a:rPr lang="zh-CN" altLang="en-US" sz="3200" dirty="0"/>
              <a:t>上市公司</a:t>
            </a:r>
            <a:r>
              <a:rPr lang="en-US" altLang="zh-CN" sz="3200" dirty="0"/>
              <a:t>) </a:t>
            </a:r>
          </a:p>
          <a:p>
            <a:r>
              <a:rPr lang="en-US" altLang="zh-CN" sz="3200" dirty="0"/>
              <a:t>Privately held corporation (</a:t>
            </a:r>
            <a:r>
              <a:rPr lang="zh-CN" altLang="en-US" sz="3200" dirty="0"/>
              <a:t>非上市公司</a:t>
            </a:r>
            <a:r>
              <a:rPr lang="en-US" altLang="zh-CN" sz="3200" dirty="0"/>
              <a:t>) </a:t>
            </a:r>
          </a:p>
          <a:p>
            <a:r>
              <a:rPr lang="en-US" altLang="zh-CN" sz="3200" dirty="0"/>
              <a:t>Shareholder rights (</a:t>
            </a:r>
            <a:r>
              <a:rPr lang="zh-CN" altLang="en-US" sz="3200" dirty="0"/>
              <a:t>股东权利</a:t>
            </a:r>
            <a:r>
              <a:rPr lang="en-US" altLang="zh-CN" sz="3200" dirty="0"/>
              <a:t>)</a:t>
            </a:r>
          </a:p>
          <a:p>
            <a:r>
              <a:rPr lang="en-US" altLang="zh-CN" sz="3200" dirty="0"/>
              <a:t>Voting rights (</a:t>
            </a:r>
            <a:r>
              <a:rPr lang="zh-CN" altLang="en-US" sz="3200" dirty="0"/>
              <a:t>投票权</a:t>
            </a:r>
            <a:r>
              <a:rPr lang="en-US" altLang="zh-CN" sz="3200" dirty="0"/>
              <a:t>)</a:t>
            </a:r>
          </a:p>
          <a:p>
            <a:r>
              <a:rPr lang="en-US" altLang="zh-CN" sz="3200" dirty="0"/>
              <a:t>Ordinary shares (</a:t>
            </a:r>
            <a:r>
              <a:rPr lang="zh-CN" altLang="en-US" sz="3200" dirty="0"/>
              <a:t>普通股</a:t>
            </a:r>
            <a:r>
              <a:rPr lang="en-US" altLang="zh-CN" sz="3200" dirty="0"/>
              <a:t>)</a:t>
            </a:r>
          </a:p>
          <a:p>
            <a:r>
              <a:rPr lang="en-US" altLang="zh-CN" sz="3200" dirty="0"/>
              <a:t>Preference shares (</a:t>
            </a:r>
            <a:r>
              <a:rPr lang="zh-CN" altLang="en-US" sz="3200" dirty="0"/>
              <a:t>优先股</a:t>
            </a:r>
            <a:r>
              <a:rPr lang="en-US" altLang="zh-CN" sz="32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93390308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346A51-5203-4493-9BB4-5D0D9804E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Glossary (</a:t>
            </a:r>
            <a:r>
              <a:rPr lang="en-US" altLang="zh-CN" dirty="0"/>
              <a:t>2/2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30649D-971E-43D4-9128-5F01674FD3C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90601" y="2283564"/>
            <a:ext cx="11198224" cy="9983799"/>
          </a:xfrm>
        </p:spPr>
        <p:txBody>
          <a:bodyPr>
            <a:noAutofit/>
          </a:bodyPr>
          <a:lstStyle/>
          <a:p>
            <a:r>
              <a:rPr lang="en-US" sz="3200" dirty="0"/>
              <a:t>Articles of incorporation / corporate charter (</a:t>
            </a:r>
            <a:r>
              <a:rPr lang="zh-CN" altLang="en-US" sz="3200" dirty="0"/>
              <a:t>公司章程</a:t>
            </a:r>
            <a:r>
              <a:rPr lang="en-US" altLang="zh-CN" sz="3200" dirty="0"/>
              <a:t>)</a:t>
            </a:r>
          </a:p>
          <a:p>
            <a:r>
              <a:rPr lang="en-US" sz="3200" dirty="0"/>
              <a:t>Authorized shares (</a:t>
            </a:r>
            <a:r>
              <a:rPr lang="zh-CN" altLang="en-US" sz="3200" dirty="0"/>
              <a:t>授权股份</a:t>
            </a:r>
            <a:r>
              <a:rPr lang="en-US" altLang="zh-CN" sz="3200" dirty="0"/>
              <a:t>)</a:t>
            </a:r>
          </a:p>
          <a:p>
            <a:r>
              <a:rPr lang="en-US" sz="3200" dirty="0"/>
              <a:t>Issued shares (</a:t>
            </a:r>
            <a:r>
              <a:rPr lang="zh-CN" altLang="en-US" sz="3200" dirty="0"/>
              <a:t>已发行股份</a:t>
            </a:r>
            <a:r>
              <a:rPr lang="en-US" altLang="zh-CN" sz="3200" dirty="0"/>
              <a:t>)</a:t>
            </a:r>
          </a:p>
          <a:p>
            <a:r>
              <a:rPr lang="en-US" sz="3200" dirty="0"/>
              <a:t>Outstanding shares (</a:t>
            </a:r>
            <a:r>
              <a:rPr lang="zh-CN" altLang="en-US" sz="3200" dirty="0"/>
              <a:t>流通股</a:t>
            </a:r>
            <a:r>
              <a:rPr lang="en-US" altLang="zh-CN" sz="3200" dirty="0"/>
              <a:t>)</a:t>
            </a:r>
          </a:p>
          <a:p>
            <a:r>
              <a:rPr lang="en-US" sz="3200" dirty="0"/>
              <a:t>Treasury shares (</a:t>
            </a:r>
            <a:r>
              <a:rPr lang="zh-CN" altLang="en-US" sz="3200" dirty="0"/>
              <a:t>库存股</a:t>
            </a:r>
            <a:r>
              <a:rPr lang="en-US" altLang="zh-CN" sz="3200" dirty="0"/>
              <a:t>)</a:t>
            </a:r>
          </a:p>
          <a:p>
            <a:r>
              <a:rPr lang="en-US" sz="3200" dirty="0"/>
              <a:t>Par value / nominal value (</a:t>
            </a:r>
            <a:r>
              <a:rPr lang="zh-CN" altLang="en-US" sz="3200" dirty="0"/>
              <a:t>票面价值</a:t>
            </a:r>
            <a:r>
              <a:rPr lang="en-US" altLang="zh-CN" sz="3200" dirty="0"/>
              <a:t>)</a:t>
            </a:r>
          </a:p>
          <a:p>
            <a:r>
              <a:rPr lang="en-US" sz="3200" dirty="0"/>
              <a:t>No-par value shares (</a:t>
            </a:r>
            <a:r>
              <a:rPr lang="zh-CN" altLang="en-US" sz="3200" dirty="0"/>
              <a:t>无面值股票</a:t>
            </a:r>
            <a:r>
              <a:rPr lang="en-US" altLang="zh-CN" sz="3200" dirty="0"/>
              <a:t>)</a:t>
            </a:r>
          </a:p>
          <a:p>
            <a:r>
              <a:rPr lang="en-US" altLang="zh-CN" sz="3200" dirty="0"/>
              <a:t>Share capital (</a:t>
            </a:r>
            <a:r>
              <a:rPr lang="zh-CN" altLang="en-US" sz="3200" dirty="0"/>
              <a:t>股本</a:t>
            </a:r>
            <a:r>
              <a:rPr lang="en-US" altLang="zh-CN" sz="3200" dirty="0"/>
              <a:t>, </a:t>
            </a:r>
            <a:r>
              <a:rPr lang="zh-CN" altLang="en-US" sz="3200" dirty="0"/>
              <a:t>股份资本</a:t>
            </a:r>
            <a:r>
              <a:rPr lang="en-US" altLang="zh-CN" sz="3200" dirty="0"/>
              <a:t>)</a:t>
            </a:r>
          </a:p>
          <a:p>
            <a:r>
              <a:rPr lang="en-US" altLang="zh-CN" sz="3200" dirty="0"/>
              <a:t>Share premium (</a:t>
            </a:r>
            <a:r>
              <a:rPr lang="zh-CN" altLang="en-US" sz="3200" dirty="0"/>
              <a:t>股本溢价</a:t>
            </a:r>
            <a:r>
              <a:rPr lang="en-US" altLang="zh-CN" sz="3200" dirty="0"/>
              <a:t>)</a:t>
            </a:r>
          </a:p>
          <a:p>
            <a:r>
              <a:rPr lang="en-US" sz="3200" dirty="0"/>
              <a:t>Dividends in arrears (</a:t>
            </a:r>
            <a:r>
              <a:rPr lang="zh-CN" altLang="en-US" sz="3200" dirty="0"/>
              <a:t>拖欠股利</a:t>
            </a:r>
            <a:r>
              <a:rPr lang="en-US" altLang="zh-CN" sz="3200" dirty="0"/>
              <a:t>)</a:t>
            </a:r>
          </a:p>
          <a:p>
            <a:r>
              <a:rPr lang="en-US" sz="3200" dirty="0"/>
              <a:t>Cumulative preference shares (</a:t>
            </a:r>
            <a:r>
              <a:rPr lang="zh-CN" altLang="en-US" sz="3200" dirty="0"/>
              <a:t>积累优先股</a:t>
            </a:r>
            <a:r>
              <a:rPr lang="en-US" altLang="zh-CN" sz="3200" dirty="0"/>
              <a:t>)</a:t>
            </a:r>
          </a:p>
          <a:p>
            <a:r>
              <a:rPr lang="en-US" sz="3200" dirty="0"/>
              <a:t>Cash dividends (</a:t>
            </a:r>
            <a:r>
              <a:rPr lang="zh-CN" altLang="en-US" sz="3200" dirty="0"/>
              <a:t>现金股利；现金红利</a:t>
            </a:r>
            <a:r>
              <a:rPr lang="en-US" altLang="zh-CN" sz="3200" dirty="0"/>
              <a:t>) </a:t>
            </a:r>
          </a:p>
          <a:p>
            <a:r>
              <a:rPr lang="en-US" sz="3200" dirty="0"/>
              <a:t>Share dividends (</a:t>
            </a:r>
            <a:r>
              <a:rPr lang="zh-CN" altLang="en-US" sz="3200" dirty="0"/>
              <a:t>股票股息</a:t>
            </a:r>
            <a:r>
              <a:rPr lang="en-US" altLang="zh-CN" sz="3200" dirty="0"/>
              <a:t>)</a:t>
            </a:r>
          </a:p>
          <a:p>
            <a:r>
              <a:rPr lang="en-US" sz="3200" dirty="0"/>
              <a:t>Dividend yield (</a:t>
            </a:r>
            <a:r>
              <a:rPr lang="zh-CN" altLang="en-US" sz="3200" dirty="0"/>
              <a:t>股息率</a:t>
            </a:r>
            <a:r>
              <a:rPr lang="en-US" altLang="zh-CN" sz="3200" dirty="0"/>
              <a:t>)</a:t>
            </a:r>
          </a:p>
          <a:p>
            <a:endParaRPr lang="en-US" altLang="zh-CN" sz="3200" dirty="0"/>
          </a:p>
          <a:p>
            <a:endParaRPr lang="en-US" altLang="zh-CN" sz="32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E9501D-6593-4187-B376-C1C03A79E1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Chapter 12 Corporations: Organization, Share Transactions, and Equity | ACT2111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D310AB-D047-4E73-8A37-2C8182D55B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3AD81-3AD4-9C46-856E-C08CF1183C60}" type="slidenum">
              <a:rPr lang="en-US" smtClean="0"/>
              <a:pPr/>
              <a:t>62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091C37E-CC76-415E-87E2-382DC662BF86}"/>
              </a:ext>
            </a:extLst>
          </p:cNvPr>
          <p:cNvSpPr txBox="1">
            <a:spLocks/>
          </p:cNvSpPr>
          <p:nvPr/>
        </p:nvSpPr>
        <p:spPr>
          <a:xfrm>
            <a:off x="12666689" y="2283564"/>
            <a:ext cx="10392113" cy="101133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857264" indent="-857264" algn="l" defTabSz="1828373" rtl="0" eaLnBrk="1" latinLnBrk="0" hangingPunct="1">
              <a:lnSpc>
                <a:spcPct val="90000"/>
              </a:lnSpc>
              <a:spcBef>
                <a:spcPts val="2000"/>
              </a:spcBef>
              <a:buFont typeface="Wingdings" panose="05000000000000000000" pitchFamily="2" charset="2"/>
              <a:buChar char="q"/>
              <a:defRPr sz="6000" b="0" i="0" kern="1200">
                <a:solidFill>
                  <a:schemeClr val="tx2"/>
                </a:solidFill>
                <a:latin typeface="Lato Regular" charset="0"/>
                <a:ea typeface="Lato Regular" charset="0"/>
                <a:cs typeface="Lato Regular" charset="0"/>
              </a:defRPr>
            </a:lvl1pPr>
            <a:lvl2pPr marL="1599997" indent="-685811" algn="l" defTabSz="1828373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q"/>
              <a:defRPr sz="4800" b="0" i="0" kern="1200">
                <a:solidFill>
                  <a:schemeClr val="tx2"/>
                </a:solidFill>
                <a:latin typeface="Lato Regular" charset="0"/>
                <a:ea typeface="Lato Regular" charset="0"/>
                <a:cs typeface="Lato Regular" charset="0"/>
              </a:defRPr>
            </a:lvl2pPr>
            <a:lvl3pPr marL="2399883" indent="-571509" algn="l" defTabSz="1828373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q"/>
              <a:defRPr sz="4000" b="0" i="0" kern="1200">
                <a:solidFill>
                  <a:schemeClr val="tx2"/>
                </a:solidFill>
                <a:latin typeface="Lato Regular" charset="0"/>
                <a:ea typeface="Lato Regular" charset="0"/>
                <a:cs typeface="Lato Regular" charset="0"/>
              </a:defRPr>
            </a:lvl3pPr>
            <a:lvl4pPr marL="3314069" indent="-571509" algn="l" defTabSz="1828373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q"/>
              <a:defRPr sz="3600" b="0" i="0" kern="1200">
                <a:solidFill>
                  <a:schemeClr val="tx2"/>
                </a:solidFill>
                <a:latin typeface="Lato Regular" charset="0"/>
                <a:ea typeface="Lato Regular" charset="0"/>
                <a:cs typeface="Lato Regular" charset="0"/>
              </a:defRPr>
            </a:lvl4pPr>
            <a:lvl5pPr marL="4228255" indent="-571509" algn="l" defTabSz="1828373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q"/>
              <a:defRPr sz="3600" b="0" i="0" kern="1200">
                <a:solidFill>
                  <a:schemeClr val="tx2"/>
                </a:solidFill>
                <a:latin typeface="Lato Regular" charset="0"/>
                <a:ea typeface="Lato Regular" charset="0"/>
                <a:cs typeface="Lato Regular" charset="0"/>
              </a:defRPr>
            </a:lvl5pPr>
            <a:lvl6pPr marL="5028027" indent="-457094" algn="l" defTabSz="182837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213" indent="-457094" algn="l" defTabSz="182837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400" indent="-457094" algn="l" defTabSz="182837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586" indent="-457094" algn="l" defTabSz="182837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Declaration date (</a:t>
            </a:r>
            <a:r>
              <a:rPr lang="zh-CN" altLang="en-US" sz="3200" dirty="0"/>
              <a:t>股息宣布日</a:t>
            </a:r>
            <a:r>
              <a:rPr lang="en-US" altLang="zh-CN" sz="3200" dirty="0"/>
              <a:t>)</a:t>
            </a:r>
          </a:p>
          <a:p>
            <a:r>
              <a:rPr lang="en-US" sz="3200" dirty="0"/>
              <a:t>Record date (</a:t>
            </a:r>
            <a:r>
              <a:rPr lang="zh-CN" altLang="en-US" sz="3200" dirty="0"/>
              <a:t>股权登记日</a:t>
            </a:r>
            <a:r>
              <a:rPr lang="en-US" altLang="zh-CN" sz="3200" dirty="0"/>
              <a:t>)</a:t>
            </a:r>
          </a:p>
          <a:p>
            <a:r>
              <a:rPr lang="en-US" sz="3200" dirty="0"/>
              <a:t>Payment date (</a:t>
            </a:r>
            <a:r>
              <a:rPr lang="zh-CN" altLang="en-US" sz="3200" dirty="0"/>
              <a:t>派息日</a:t>
            </a:r>
            <a:r>
              <a:rPr lang="en-US" altLang="zh-CN" sz="3200" dirty="0"/>
              <a:t>)</a:t>
            </a:r>
          </a:p>
          <a:p>
            <a:r>
              <a:rPr lang="en-US" sz="3200" dirty="0"/>
              <a:t>Share repurchase / </a:t>
            </a:r>
            <a:r>
              <a:rPr lang="en-US" altLang="zh-CN" sz="3200" dirty="0"/>
              <a:t>share</a:t>
            </a:r>
            <a:r>
              <a:rPr lang="en-US" sz="3200" dirty="0"/>
              <a:t> buyback (</a:t>
            </a:r>
            <a:r>
              <a:rPr lang="zh-CN" altLang="en-US" sz="3200" dirty="0"/>
              <a:t>股票回购</a:t>
            </a:r>
            <a:r>
              <a:rPr lang="en-US" altLang="zh-CN" sz="3200" dirty="0"/>
              <a:t>)</a:t>
            </a:r>
          </a:p>
          <a:p>
            <a:r>
              <a:rPr lang="en-US" sz="3200" dirty="0"/>
              <a:t>Reissue treasury shares (</a:t>
            </a:r>
            <a:r>
              <a:rPr lang="zh-CN" altLang="en-US" sz="3200" dirty="0"/>
              <a:t>库存股再次发行</a:t>
            </a:r>
            <a:r>
              <a:rPr lang="en-US" altLang="zh-CN" sz="3200" dirty="0"/>
              <a:t>)</a:t>
            </a:r>
          </a:p>
          <a:p>
            <a:r>
              <a:rPr lang="en-US" sz="3200" dirty="0"/>
              <a:t>Share splits (</a:t>
            </a:r>
            <a:r>
              <a:rPr lang="zh-CN" altLang="en-US" sz="3200" dirty="0"/>
              <a:t>股票分拆；拆股</a:t>
            </a:r>
            <a:r>
              <a:rPr lang="en-US" altLang="zh-CN" sz="3200" dirty="0"/>
              <a:t>)</a:t>
            </a:r>
          </a:p>
          <a:p>
            <a:r>
              <a:rPr lang="en-US" sz="3200" dirty="0"/>
              <a:t>Return on ordinary shareholders’ equity (</a:t>
            </a:r>
            <a:r>
              <a:rPr lang="zh-CN" altLang="en-US" sz="3200" dirty="0"/>
              <a:t>普通股股东权益回报率</a:t>
            </a:r>
            <a:r>
              <a:rPr lang="en-US" altLang="zh-CN" sz="3200" dirty="0"/>
              <a:t>)</a:t>
            </a:r>
          </a:p>
          <a:p>
            <a:r>
              <a:rPr lang="en-US" sz="3200" dirty="0"/>
              <a:t>Return on equity / ROE (</a:t>
            </a:r>
            <a:r>
              <a:rPr lang="zh-CN" altLang="en-US" sz="3200" dirty="0"/>
              <a:t>股东权益回报率；净资产收益率</a:t>
            </a:r>
            <a:r>
              <a:rPr lang="en-US" altLang="zh-CN" sz="32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5850724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A91B312-764C-4081-A42D-399925DF2CF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689" r="58157"/>
          <a:stretch/>
        </p:blipFill>
        <p:spPr>
          <a:xfrm>
            <a:off x="12835936" y="7874000"/>
            <a:ext cx="3918335" cy="47624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BB4CE3-C4E3-4E64-AB27-9FDD9E8E46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Corporations – stages of equity financing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627316-5836-43FE-819A-B9B9C2C6342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Corporations first raise money from founders of the business, friends, and family (1 &amp; 2)</a:t>
            </a:r>
          </a:p>
          <a:p>
            <a:r>
              <a:rPr lang="en-US" dirty="0"/>
              <a:t>To grow, companies seek investments from (3 &amp; 4):</a:t>
            </a:r>
          </a:p>
          <a:p>
            <a:pPr lvl="1"/>
            <a:r>
              <a:rPr lang="en-US" b="1" dirty="0"/>
              <a:t>Angel investors – </a:t>
            </a:r>
            <a:r>
              <a:rPr lang="en-US" dirty="0"/>
              <a:t>Wealthy individual investors</a:t>
            </a:r>
            <a:endParaRPr lang="en-US" b="1" i="1" dirty="0"/>
          </a:p>
          <a:p>
            <a:pPr lvl="1"/>
            <a:r>
              <a:rPr lang="en-US" b="1" dirty="0"/>
              <a:t>Venture capital firms – </a:t>
            </a:r>
            <a:r>
              <a:rPr lang="en-US" dirty="0"/>
              <a:t>Provide additional funding and business expertise</a:t>
            </a:r>
            <a:endParaRPr lang="en-US" b="1" dirty="0"/>
          </a:p>
          <a:p>
            <a:pPr lvl="1"/>
            <a:r>
              <a:rPr lang="en-US" b="1" dirty="0"/>
              <a:t>Initial public offering (IPO) – </a:t>
            </a:r>
            <a:r>
              <a:rPr lang="en-US" dirty="0"/>
              <a:t>The first time a corporation issues stock to the general public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DA822F-BF30-49F7-AC3B-5687AE65336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99" r="58157" b="43922"/>
          <a:stretch/>
        </p:blipFill>
        <p:spPr>
          <a:xfrm>
            <a:off x="2326822" y="8307421"/>
            <a:ext cx="3918335" cy="43290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B0209E9-FF54-41BB-B44B-0C51FBF27D2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07" t="15799" r="6850" b="43922"/>
          <a:stretch/>
        </p:blipFill>
        <p:spPr>
          <a:xfrm>
            <a:off x="7581379" y="8307421"/>
            <a:ext cx="3918335" cy="432900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714A8CC-71FF-4D52-A134-8155AD24FC6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99" t="55689" r="2968"/>
          <a:stretch/>
        </p:blipFill>
        <p:spPr>
          <a:xfrm>
            <a:off x="17856200" y="7874000"/>
            <a:ext cx="4638471" cy="4762429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E7729F-8F22-4217-9A7F-FCAAE7FE1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Chapter 12 Corporations: Organization, Share Transactions, and Equity | ACT2111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079D0F-3489-4BAC-B2D9-07E3455951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3AD81-3AD4-9C46-856E-C08CF1183C60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43244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B4CE3-C4E3-4E64-AB27-9FDD9E8E46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Corporations – public or private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627316-5836-43FE-819A-B9B9C2C6342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Corporations may be either public or private</a:t>
            </a:r>
          </a:p>
          <a:p>
            <a:r>
              <a:rPr lang="en-US" dirty="0"/>
              <a:t>The stock of a </a:t>
            </a:r>
            <a:r>
              <a:rPr lang="en-US" b="1" dirty="0"/>
              <a:t>publicly held corporation</a:t>
            </a:r>
            <a:r>
              <a:rPr lang="en-US" dirty="0"/>
              <a:t> trades on stock exchanges (such as NYSE, NASDAQ, HKEX, Shenzhen Stock Exchange(SZSE), Shanghai Stock Exchange(SSE))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Advantage</a:t>
            </a:r>
            <a:r>
              <a:rPr lang="en-US" dirty="0"/>
              <a:t>: can raise more money; common stock can be traded</a:t>
            </a:r>
          </a:p>
          <a:p>
            <a:pPr lvl="1"/>
            <a:r>
              <a:rPr lang="en-US" dirty="0">
                <a:solidFill>
                  <a:srgbClr val="FF7C80"/>
                </a:solidFill>
              </a:rPr>
              <a:t>Disadvantage</a:t>
            </a:r>
            <a:r>
              <a:rPr lang="en-US" dirty="0"/>
              <a:t>: additional reporting and filing requirements set by regulators (e.g., SEC in the US, CSRC in China)</a:t>
            </a:r>
          </a:p>
          <a:p>
            <a:r>
              <a:rPr lang="en-US" dirty="0"/>
              <a:t>A </a:t>
            </a:r>
            <a:r>
              <a:rPr lang="en-US" b="1" dirty="0"/>
              <a:t>privately held corporation </a:t>
            </a:r>
            <a:r>
              <a:rPr lang="en-US" dirty="0"/>
              <a:t>(usually a family-owned company) does not allow investment by the general public</a:t>
            </a:r>
          </a:p>
        </p:txBody>
      </p:sp>
      <p:pic>
        <p:nvPicPr>
          <p:cNvPr id="5122" name="Picture 2" descr="Related image">
            <a:extLst>
              <a:ext uri="{FF2B5EF4-FFF2-40B4-BE49-F238E27FC236}">
                <a16:creationId xmlns:a16="http://schemas.microsoft.com/office/drawing/2014/main" id="{9DFAB54F-E74C-4AB3-A49B-4C2AD0D6E5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1968" y="10289835"/>
            <a:ext cx="2134118" cy="2140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Related image">
            <a:extLst>
              <a:ext uri="{FF2B5EF4-FFF2-40B4-BE49-F238E27FC236}">
                <a16:creationId xmlns:a16="http://schemas.microsoft.com/office/drawing/2014/main" id="{EABDCD92-4992-4B89-A02B-208130297A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889" b="26222"/>
          <a:stretch/>
        </p:blipFill>
        <p:spPr bwMode="auto">
          <a:xfrm>
            <a:off x="16391687" y="10083798"/>
            <a:ext cx="5443995" cy="2552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Image result for ikea logo">
            <a:extLst>
              <a:ext uri="{FF2B5EF4-FFF2-40B4-BE49-F238E27FC236}">
                <a16:creationId xmlns:a16="http://schemas.microsoft.com/office/drawing/2014/main" id="{B12CD4DE-90B0-4783-B444-EA89E3F73F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7425" y="10427790"/>
            <a:ext cx="5101623" cy="1864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Image result for Bose logo">
            <a:extLst>
              <a:ext uri="{FF2B5EF4-FFF2-40B4-BE49-F238E27FC236}">
                <a16:creationId xmlns:a16="http://schemas.microsoft.com/office/drawing/2014/main" id="{068D9FFB-BF98-4CF1-A78D-2E3E1C4FF9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673" b="37269"/>
          <a:stretch/>
        </p:blipFill>
        <p:spPr bwMode="auto">
          <a:xfrm>
            <a:off x="-6759726" y="11405892"/>
            <a:ext cx="5355226" cy="886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Image result for lego logo">
            <a:extLst>
              <a:ext uri="{FF2B5EF4-FFF2-40B4-BE49-F238E27FC236}">
                <a16:creationId xmlns:a16="http://schemas.microsoft.com/office/drawing/2014/main" id="{602665E8-2FC0-4226-8843-835CE5882A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0176" y="10289835"/>
            <a:ext cx="2118574" cy="2118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1F941D-0A3D-443A-93F9-E4E9C33D0F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Chapter 12 Corporations: Organization, Share Transactions, and Equity | ACT2111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27BC22-ED84-4B28-A06A-EA5FB87D0D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3AD81-3AD4-9C46-856E-C08CF1183C60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26213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7C3FB-8892-4B16-A535-B8B2744AD4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Corporations </a:t>
            </a:r>
            <a:r>
              <a:rPr lang="en-US"/>
              <a:t>– stockholder </a:t>
            </a:r>
            <a:r>
              <a:rPr lang="en-US" dirty="0"/>
              <a:t>rights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432758-D783-4737-A0B8-6A36C666AA5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Whether public or private</a:t>
            </a:r>
            <a:r>
              <a:rPr lang="en-US"/>
              <a:t>, stockholders </a:t>
            </a:r>
            <a:r>
              <a:rPr lang="en-US" dirty="0"/>
              <a:t>are the owners of the corporation and have certain rights:</a:t>
            </a:r>
          </a:p>
          <a:p>
            <a:pPr lvl="1"/>
            <a:r>
              <a:rPr lang="en-US" dirty="0"/>
              <a:t>the right to </a:t>
            </a:r>
            <a:r>
              <a:rPr lang="en-US" b="1" dirty="0"/>
              <a:t>vote </a:t>
            </a:r>
            <a:r>
              <a:rPr lang="en-US" dirty="0"/>
              <a:t>(including electing the board of directors)</a:t>
            </a:r>
          </a:p>
          <a:p>
            <a:pPr lvl="1"/>
            <a:r>
              <a:rPr lang="en-US" dirty="0"/>
              <a:t>the right to </a:t>
            </a:r>
            <a:r>
              <a:rPr lang="en-US" b="1" dirty="0"/>
              <a:t>receive dividends</a:t>
            </a:r>
          </a:p>
          <a:p>
            <a:pPr lvl="1"/>
            <a:r>
              <a:rPr lang="en-US" dirty="0"/>
              <a:t>the right to </a:t>
            </a:r>
            <a:r>
              <a:rPr lang="en-US" b="1" dirty="0"/>
              <a:t>share in the distribution of assets </a:t>
            </a:r>
            <a:r>
              <a:rPr lang="en-US" dirty="0"/>
              <a:t>if the company is dissolved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428CD2-6C6B-413B-B54E-526F693EB19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89" r="81420" b="38871"/>
          <a:stretch/>
        </p:blipFill>
        <p:spPr>
          <a:xfrm>
            <a:off x="2349087" y="6858000"/>
            <a:ext cx="3779338" cy="52539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AF601F4-E5B8-4852-8797-877C2505647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136" t="5894" r="-430" b="68216"/>
          <a:stretch/>
        </p:blipFill>
        <p:spPr>
          <a:xfrm>
            <a:off x="8813261" y="8069094"/>
            <a:ext cx="4941650" cy="27682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CEEC2D-5B93-4D92-A962-450DE176766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78" t="60111" r="53640" b="5129"/>
          <a:stretch/>
        </p:blipFill>
        <p:spPr>
          <a:xfrm>
            <a:off x="15126510" y="7594870"/>
            <a:ext cx="7542720" cy="371668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CCBE83D-2A1C-466C-9F1E-73A0743B83B2}"/>
              </a:ext>
            </a:extLst>
          </p:cNvPr>
          <p:cNvSpPr/>
          <p:nvPr/>
        </p:nvSpPr>
        <p:spPr>
          <a:xfrm rot="900000">
            <a:off x="8195552" y="10466963"/>
            <a:ext cx="2135222" cy="5836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E82AEA-56CD-4BC9-94E9-614AA0192C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Chapter 12 Corporations: Organization, Share Transactions, and Equity | ACT2111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7371FFB-7A2C-4540-AEAF-E64F2EC46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3AD81-3AD4-9C46-856E-C08CF1183C60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7896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Medical 03 1">
      <a:dk1>
        <a:srgbClr val="7F7F7F"/>
      </a:dk1>
      <a:lt1>
        <a:srgbClr val="FFFFFF"/>
      </a:lt1>
      <a:dk2>
        <a:srgbClr val="000000"/>
      </a:dk2>
      <a:lt2>
        <a:srgbClr val="FFFFFF"/>
      </a:lt2>
      <a:accent1>
        <a:srgbClr val="656E95"/>
      </a:accent1>
      <a:accent2>
        <a:srgbClr val="8D9ACE"/>
      </a:accent2>
      <a:accent3>
        <a:srgbClr val="B9CBE9"/>
      </a:accent3>
      <a:accent4>
        <a:srgbClr val="EAF1FA"/>
      </a:accent4>
      <a:accent5>
        <a:srgbClr val="F9FBFE"/>
      </a:accent5>
      <a:accent6>
        <a:srgbClr val="17364F"/>
      </a:accent6>
      <a:hlink>
        <a:srgbClr val="4B5050"/>
      </a:hlink>
      <a:folHlink>
        <a:srgbClr val="19BB9B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11709</TotalTime>
  <Words>5801</Words>
  <Application>Microsoft Macintosh PowerPoint</Application>
  <PresentationFormat>Custom</PresentationFormat>
  <Paragraphs>769</Paragraphs>
  <Slides>62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74" baseType="lpstr">
      <vt:lpstr>Lato Regular</vt:lpstr>
      <vt:lpstr>Lota</vt:lpstr>
      <vt:lpstr>STIX-Bold</vt:lpstr>
      <vt:lpstr>STIX-Regular</vt:lpstr>
      <vt:lpstr>Arial</vt:lpstr>
      <vt:lpstr>Calibri</vt:lpstr>
      <vt:lpstr>Cambria Math</vt:lpstr>
      <vt:lpstr>Lato</vt:lpstr>
      <vt:lpstr>Lato Black</vt:lpstr>
      <vt:lpstr>Times New Roman</vt:lpstr>
      <vt:lpstr>Wingdings</vt:lpstr>
      <vt:lpstr>Office Theme</vt:lpstr>
      <vt:lpstr>PowerPoint Presentation</vt:lpstr>
      <vt:lpstr> Review of Ch10&amp;11</vt:lpstr>
      <vt:lpstr>Share Prices - JD vs. PDD</vt:lpstr>
      <vt:lpstr>Three forms of businesses</vt:lpstr>
      <vt:lpstr>Corporations</vt:lpstr>
      <vt:lpstr>Corporations – organization chart</vt:lpstr>
      <vt:lpstr>Corporations – stages of equity financing</vt:lpstr>
      <vt:lpstr>Corporations – public or private</vt:lpstr>
      <vt:lpstr>Corporations – stockholder rights</vt:lpstr>
      <vt:lpstr>Corporations – summary</vt:lpstr>
      <vt:lpstr>Common Stock</vt:lpstr>
      <vt:lpstr>Common Stock – par value</vt:lpstr>
      <vt:lpstr>Common Stock – par value (cont’d)</vt:lpstr>
      <vt:lpstr>Corporate Capital </vt:lpstr>
      <vt:lpstr>Issuing Par Value Ordinary Shares for Cash</vt:lpstr>
      <vt:lpstr>Issuing Par Value Ordinary Shares for Cash</vt:lpstr>
      <vt:lpstr>Issuing No-Par Ordinary Shares for Cash</vt:lpstr>
      <vt:lpstr>Issuing Ordinary Shares for Services or Non-Cash Assets</vt:lpstr>
      <vt:lpstr>Issuing Ordinary Shares for Services or Non-Cash Assets</vt:lpstr>
      <vt:lpstr>Issuing Ordinary Shares for Services or Non-Cash Assets</vt:lpstr>
      <vt:lpstr>Accounting for Preference Shares</vt:lpstr>
      <vt:lpstr>Accounting for Preference Shares (cont’d)</vt:lpstr>
      <vt:lpstr>Issuance of Shares - Exercise </vt:lpstr>
      <vt:lpstr>Issuance of Shares - Exercise (cont’d)</vt:lpstr>
      <vt:lpstr>Accounting for Treasury Shares</vt:lpstr>
      <vt:lpstr>Accounting for Treasury Shares (cont’d)</vt:lpstr>
      <vt:lpstr>Accounting for Treasury Shares (cont’d)</vt:lpstr>
      <vt:lpstr>Accounting for Treasury Shares (cont’d)</vt:lpstr>
      <vt:lpstr>Disposal of Treasury Shares</vt:lpstr>
      <vt:lpstr>Disposal of Treasury Shares</vt:lpstr>
      <vt:lpstr>Disposal of Treasury Shares</vt:lpstr>
      <vt:lpstr>Treasury Shares - Exercise</vt:lpstr>
      <vt:lpstr>Dividends</vt:lpstr>
      <vt:lpstr>Cash Dividends</vt:lpstr>
      <vt:lpstr>Entries for Cash Dividends</vt:lpstr>
      <vt:lpstr>Entries for Cash Dividends (cont’d)</vt:lpstr>
      <vt:lpstr>Effects of Cash Dividends</vt:lpstr>
      <vt:lpstr>Dividend Preferences</vt:lpstr>
      <vt:lpstr>Dividend Preferences - Cumulative Dividend</vt:lpstr>
      <vt:lpstr>Dividend Preferences - Allocating Cash Dividends </vt:lpstr>
      <vt:lpstr>Dividend Preferences - Allocating Cash Dividends </vt:lpstr>
      <vt:lpstr>Allocating Cash Dividends – Exercise</vt:lpstr>
      <vt:lpstr>Allocating Cash Dividends – Exercise (cont’d)</vt:lpstr>
      <vt:lpstr>How do treasury shares affect cash dividends?</vt:lpstr>
      <vt:lpstr>Share Dividends</vt:lpstr>
      <vt:lpstr>Share Dividends (cont’d)</vt:lpstr>
      <vt:lpstr>Entries for Share Dividends</vt:lpstr>
      <vt:lpstr>Effects of Share Dividends</vt:lpstr>
      <vt:lpstr>Share Splits</vt:lpstr>
      <vt:lpstr>Effects of Share Splits</vt:lpstr>
      <vt:lpstr>Why do companies declare share splits?</vt:lpstr>
      <vt:lpstr>Cash dividends and share splits – an example of Apple</vt:lpstr>
      <vt:lpstr>Share Dividends and Share Splits – Exercise</vt:lpstr>
      <vt:lpstr>Share Dividends and Share Splits – Exercise (cont’d)</vt:lpstr>
      <vt:lpstr>Reporting - Retained Earnings </vt:lpstr>
      <vt:lpstr>Reporting - Retained Earnings (cont’d) </vt:lpstr>
      <vt:lpstr>Reporting - Retained Earnings (cont’d) </vt:lpstr>
      <vt:lpstr>Presentation – Statement of Financial Position</vt:lpstr>
      <vt:lpstr>Analysis</vt:lpstr>
      <vt:lpstr>Analysis - Exercise</vt:lpstr>
      <vt:lpstr>Glossary (1/2)</vt:lpstr>
      <vt:lpstr>Glossary (2/2)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Shijie Yang</dc:creator>
  <cp:lastModifiedBy>Yi Cao</cp:lastModifiedBy>
  <cp:revision>1475</cp:revision>
  <dcterms:created xsi:type="dcterms:W3CDTF">2018-08-12T11:43:56Z</dcterms:created>
  <dcterms:modified xsi:type="dcterms:W3CDTF">2022-04-10T17:07:10Z</dcterms:modified>
</cp:coreProperties>
</file>